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yt/Desktop/shodokukai-navi/assets/icons/image-1-2.png">    </p:cNvPr>
          <p:cNvPicPr>
            <a:picLocks noChangeAspect="1"/>
          </p:cNvPicPr>
          <p:nvPr/>
        </p:nvPicPr>
        <p:blipFill>
          <a:blip r:embed="rId1">
            <a:alphaModFix amt="12000"/>
          </a:blip>
          <a:stretch>
            <a:fillRect/>
          </a:stretch>
        </p:blipFill>
        <p:spPr>
          <a:xfrm>
            <a:off x="6126480" y="1005840"/>
            <a:ext cx="3108960" cy="3108960"/>
          </a:xfrm>
          <a:prstGeom prst="rect">
            <a:avLst/>
          </a:prstGeom>
        </p:spPr>
      </p:pic>
      <p:pic>
        <p:nvPicPr>
          <p:cNvPr id="3" name="Image 1" descr="/Users/yt/Desktop/shodokukai-navi/assets/icons/image-1-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411480"/>
            <a:ext cx="384048" cy="38404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987552" y="457200"/>
            <a:ext cx="6400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</a:t>
            </a:r>
            <a:pPr indent="0" marL="0">
              <a:buNone/>
            </a:pPr>
            <a:r>
              <a:rPr lang="en-US" sz="1200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      EVIDENCE DIGEST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02920" y="178308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DAPA-HF</a:t>
            </a:r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  試験</a:t>
            </a:r>
            <a:endParaRPr lang="en-US" sz="4600" dirty="0"/>
          </a:p>
        </p:txBody>
      </p:sp>
      <p:sp>
        <p:nvSpPr>
          <p:cNvPr id="6" name="Text 2"/>
          <p:cNvSpPr/>
          <p:nvPr/>
        </p:nvSpPr>
        <p:spPr>
          <a:xfrm>
            <a:off x="521208" y="2788920"/>
            <a:ext cx="5669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EFが低下した心不全（HFrEF）に、糖尿病の有無を問わず標準治療へ上乗せしたダパグリフロジン10mgが予後と症状を改善した試験。SGLT2阻害薬を「心不全薬」へと位置づけた転換点です。</a:t>
            </a:r>
            <a:endParaRPr lang="en-US" sz="1500" dirty="0"/>
          </a:p>
        </p:txBody>
      </p:sp>
      <p:sp>
        <p:nvSpPr>
          <p:cNvPr id="7" name="Text 3"/>
          <p:cNvSpPr/>
          <p:nvPr/>
        </p:nvSpPr>
        <p:spPr>
          <a:xfrm>
            <a:off x="521208" y="3639312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ダパ群 vs プラセボ群 ・ RCT・二重盲検 ・ 4,744例 ・ 中央 18.2か月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21208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7689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McMurray JJV, et al　・　N Engl J Med. 2019;381:1995-2008.（DOI: 10.1056/NEJMoa1911303）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E2A44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10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DISCUSSION ・ WHAT'S NEW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新規性 ― 何が新しかったか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325880"/>
            <a:ext cx="3977640" cy="1078992"/>
          </a:xfrm>
          <a:prstGeom prst="roundRect">
            <a:avLst>
              <a:gd name="adj" fmla="val 5932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04088" y="1636776"/>
            <a:ext cx="457200" cy="457200"/>
          </a:xfrm>
          <a:prstGeom prst="ellipse">
            <a:avLst/>
          </a:prstGeom>
          <a:solidFill>
            <a:srgbClr val="0E8C7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04088" y="16367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280160" y="149047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糖尿病なしでも有効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280160" y="1856232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約半数が非糖尿病・交互作用なし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663440" y="1325880"/>
            <a:ext cx="3977640" cy="1078992"/>
          </a:xfrm>
          <a:prstGeom prst="roundRect">
            <a:avLst>
              <a:gd name="adj" fmla="val 5932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64608" y="1636776"/>
            <a:ext cx="457200" cy="457200"/>
          </a:xfrm>
          <a:prstGeom prst="ellipse">
            <a:avLst/>
          </a:prstGeom>
          <a:solidFill>
            <a:srgbClr val="0E8C7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864608" y="16367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5440680" y="149047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ハードEPも改善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440680" y="1856232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CV死 HR 0.82・全死亡 HR 0.83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502920" y="2551176"/>
            <a:ext cx="3977640" cy="1078992"/>
          </a:xfrm>
          <a:prstGeom prst="roundRect">
            <a:avLst>
              <a:gd name="adj" fmla="val 5932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704088" y="2862072"/>
            <a:ext cx="457200" cy="457200"/>
          </a:xfrm>
          <a:prstGeom prst="ellipse">
            <a:avLst/>
          </a:prstGeom>
          <a:solidFill>
            <a:srgbClr val="0E8C7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04088" y="28620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6"/>
          <p:cNvSpPr/>
          <p:nvPr/>
        </p:nvSpPr>
        <p:spPr>
          <a:xfrm>
            <a:off x="1280160" y="271576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上乗せで明確な差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1280160" y="308152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ARR約5%・NNT約21・中央値18.2か月で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663440" y="2551176"/>
            <a:ext cx="3977640" cy="1078992"/>
          </a:xfrm>
          <a:prstGeom prst="roundRect">
            <a:avLst>
              <a:gd name="adj" fmla="val 5932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4864608" y="2862072"/>
            <a:ext cx="457200" cy="457200"/>
          </a:xfrm>
          <a:prstGeom prst="ellipse">
            <a:avLst/>
          </a:prstGeom>
          <a:solidFill>
            <a:srgbClr val="0E8C7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64608" y="28620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4</a:t>
            </a:r>
            <a:endParaRPr lang="en-US" sz="1700" dirty="0"/>
          </a:p>
        </p:txBody>
      </p:sp>
      <p:sp>
        <p:nvSpPr>
          <p:cNvPr id="24" name="Text 21"/>
          <p:cNvSpPr/>
          <p:nvPr/>
        </p:nvSpPr>
        <p:spPr>
          <a:xfrm>
            <a:off x="5440680" y="271576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安全性も良好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5440680" y="308152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有害事象に差なし・重篤AKIは少なめ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502920" y="4114800"/>
            <a:ext cx="8138160" cy="566928"/>
          </a:xfrm>
          <a:prstGeom prst="roundRect">
            <a:avLst>
              <a:gd name="adj" fmla="val 12903"/>
            </a:avLst>
          </a:prstGeom>
          <a:solidFill>
            <a:srgbClr val="1E2A44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77240" y="4114800"/>
            <a:ext cx="7589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CONTEXT　</a:t>
            </a:r>
            <a:pPr indent="0" marL="0">
              <a:buNone/>
            </a:pPr>
            <a:r>
              <a:rPr lang="en-US" sz="11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HFrEFへの SGLT2阻害薬を強く推奨 する根拠に</a:t>
            </a:r>
            <a:endParaRPr lang="en-US" sz="1150" dirty="0"/>
          </a:p>
        </p:txBody>
      </p:sp>
      <p:sp>
        <p:nvSpPr>
          <p:cNvPr id="28" name="Text 25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88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E2A44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11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DISCUSSION ・ BEYOND THE PAPER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この論文の先に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371600"/>
            <a:ext cx="3977640" cy="2926080"/>
          </a:xfrm>
          <a:prstGeom prst="roundRect">
            <a:avLst>
              <a:gd name="adj" fmla="val 2188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7" name="Image 1" descr="/Users/yt/Desktop/shodokukai-navi/assets/icons/image-11-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" y="1572768"/>
            <a:ext cx="402336" cy="402336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25296" y="160934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ここからの視点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777240" y="2194560"/>
            <a:ext cx="3520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禁忌なければ早期導入</a:t>
            </a:r>
            <a:endParaRPr lang="en-US" sz="125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4本柱として併用を</a:t>
            </a:r>
            <a:endParaRPr lang="en-US" sz="125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シックデイ指導を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663440" y="1371600"/>
            <a:ext cx="3977640" cy="2926080"/>
          </a:xfrm>
          <a:prstGeom prst="roundRect">
            <a:avLst>
              <a:gd name="adj" fmla="val 2188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11" name="Image 2" descr="/Users/yt/Desktop/shodokukai-navi/assets/icons/image-11-3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3752" y="1572768"/>
            <a:ext cx="402336" cy="40233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385816" y="160934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Open Questions</a:t>
            </a:r>
            <a:endParaRPr lang="en-US" sz="1400" dirty="0"/>
          </a:p>
        </p:txBody>
      </p:sp>
      <p:sp>
        <p:nvSpPr>
          <p:cNvPr id="13" name="Text 8"/>
          <p:cNvSpPr/>
          <p:nvPr/>
        </p:nvSpPr>
        <p:spPr>
          <a:xfrm>
            <a:off x="4937760" y="2194560"/>
            <a:ext cx="3520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ARNI併用下の上乗せは</a:t>
            </a:r>
            <a:endParaRPr lang="en-US" sz="125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高度腎障害・低血圧例は</a:t>
            </a:r>
            <a:endParaRPr lang="en-US" sz="125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EF保持例では（DELIVER）</a:t>
            </a:r>
            <a:endParaRPr lang="en-US" sz="125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長期の絶対差はどうか</a:t>
            </a:r>
            <a:endParaRPr lang="en-US" sz="1250" dirty="0"/>
          </a:p>
        </p:txBody>
      </p:sp>
      <p:sp>
        <p:nvSpPr>
          <p:cNvPr id="14" name="Text 9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88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12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INTERPRETATION &amp; LIMITATIONS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解釈と限界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325880"/>
            <a:ext cx="3977640" cy="2971800"/>
          </a:xfrm>
          <a:prstGeom prst="roundRect">
            <a:avLst>
              <a:gd name="adj" fmla="val 2154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731520" y="150876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解釈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768096" y="1874520"/>
            <a:ext cx="3520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主要複合をHR 0.74で低下</a:t>
            </a:r>
            <a:endParaRPr lang="en-US" sz="1200" dirty="0"/>
          </a:p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糖尿病非依存の心腎保護</a:t>
            </a:r>
            <a:endParaRPr lang="en-US" sz="1200" dirty="0"/>
          </a:p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CV死・全死亡まで改善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1325880"/>
            <a:ext cx="3977640" cy="2971800"/>
          </a:xfrm>
          <a:prstGeom prst="roundRect">
            <a:avLst>
              <a:gd name="adj" fmla="val 2154"/>
            </a:avLst>
          </a:prstGeom>
          <a:solidFill>
            <a:srgbClr val="FBF3F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73752" y="150876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0463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限界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4910328" y="1874520"/>
            <a:ext cx="3520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eGFR&lt;30・SBP&lt;95は除外</a:t>
            </a:r>
            <a:endParaRPr lang="en-US" sz="1200" dirty="0"/>
          </a:p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ARNI併用が約1割と少ない</a:t>
            </a:r>
            <a:endParaRPr lang="en-US" sz="1200" dirty="0"/>
          </a:p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黒人参加者が約5%と少数</a:t>
            </a:r>
            <a:endParaRPr lang="en-US" sz="1200" dirty="0"/>
          </a:p>
          <a:p>
            <a:pPr marL="342900" indent="-342900">
              <a:lnSpc>
                <a:spcPct val="112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HFrEFのみ（HFpEFは対象外）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yt/Desktop/shodokukai-navi/assets/icons/image-13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5029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8992" y="566928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SOURCE ・ 出典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548640" y="15544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McMurray JJV, et al</a:t>
            </a:r>
            <a:endParaRPr lang="en-US" sz="1700" dirty="0"/>
          </a:p>
        </p:txBody>
      </p:sp>
      <p:sp>
        <p:nvSpPr>
          <p:cNvPr id="5" name="Text 2"/>
          <p:cNvSpPr/>
          <p:nvPr/>
        </p:nvSpPr>
        <p:spPr>
          <a:xfrm>
            <a:off x="548640" y="20574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i="1" dirty="0">
                <a:solidFill>
                  <a:srgbClr val="C7CEDC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Dapagliflozin in Patients with Heart Failure and a Reduced Ejection Fraction.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548640" y="2743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N Engl J Med. 2019;381:1995-2008.（DOI: 10.1056/NEJMoa1911303）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548640" y="3383280"/>
            <a:ext cx="8092440" cy="914400"/>
          </a:xfrm>
          <a:prstGeom prst="roundRect">
            <a:avLst>
              <a:gd name="adj" fmla="val 8000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8" name="Image 1" descr="/Users/yt/Desktop/shodokukai-navi/assets/icons/image-13-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3611880"/>
            <a:ext cx="420624" cy="42062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71600" y="33832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shodokukai-navi.com　｜　数値は原著で確認。最終的な内容は専門医監修のもとで提供します。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2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BACKGROUND &amp; CLINICAL QUESTION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背景とクリニカルクエスチョン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234440"/>
            <a:ext cx="3977640" cy="1783080"/>
          </a:xfrm>
          <a:prstGeom prst="roundRect">
            <a:avLst>
              <a:gd name="adj" fmla="val 3590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713232" y="138988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これまでの常識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749808" y="1755648"/>
            <a:ext cx="3520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もともと血糖降下薬</a:t>
            </a:r>
            <a:endParaRPr lang="en-US" sz="1150" dirty="0"/>
          </a:p>
          <a:p>
            <a:pPr marL="342900" indent="-3429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糖尿病CV試験で着目</a:t>
            </a:r>
            <a:endParaRPr lang="en-US" sz="1150" dirty="0"/>
          </a:p>
          <a:p>
            <a:pPr marL="342900" indent="-3429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HF入院を減らした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663440" y="1234440"/>
            <a:ext cx="3977640" cy="1783080"/>
          </a:xfrm>
          <a:prstGeom prst="roundRect">
            <a:avLst>
              <a:gd name="adj" fmla="val 3590"/>
            </a:avLst>
          </a:prstGeom>
          <a:solidFill>
            <a:srgbClr val="FBF3F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73752" y="138988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0463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積み残しの課題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4910328" y="1755648"/>
            <a:ext cx="3520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糖尿病なしでも効くか</a:t>
            </a:r>
            <a:endParaRPr lang="en-US" sz="1150" dirty="0"/>
          </a:p>
          <a:p>
            <a:pPr marL="342900" indent="-3429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標準治療に上乗せで</a:t>
            </a:r>
            <a:endParaRPr lang="en-US" sz="1150" dirty="0"/>
          </a:p>
          <a:p>
            <a:pPr marL="342900" indent="-3429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予後まで改善するか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502920" y="3246120"/>
            <a:ext cx="8138160" cy="1325880"/>
          </a:xfrm>
          <a:prstGeom prst="roundRect">
            <a:avLst>
              <a:gd name="adj" fmla="val 551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731520" y="3419856"/>
            <a:ext cx="5486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CLINICAL QUESTION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731520" y="3694176"/>
            <a:ext cx="7680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糖尿病の有無を問わず、標準HFrEF治療に上乗せしてダパグリフロジンは予後を改善するか？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3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STUDY DESIGN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研究デザイン（PICO）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234440"/>
            <a:ext cx="3977640" cy="914400"/>
          </a:xfrm>
          <a:prstGeom prst="roundRect">
            <a:avLst>
              <a:gd name="adj" fmla="val 7000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704088" y="135331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 ― 対象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04088" y="164592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NYHA II〜IV・LVEF≤40%／NT-proBNP上昇のHFrEF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663440" y="1234440"/>
            <a:ext cx="3977640" cy="914400"/>
          </a:xfrm>
          <a:prstGeom prst="roundRect">
            <a:avLst>
              <a:gd name="adj" fmla="val 7000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64608" y="135331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I ― 介入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864608" y="1645920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標準治療＋ダパ10mg／1日1回 上乗せ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02920" y="2313432"/>
            <a:ext cx="3977640" cy="914400"/>
          </a:xfrm>
          <a:prstGeom prst="roundRect">
            <a:avLst>
              <a:gd name="adj" fmla="val 7000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704088" y="2432304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 ― 対照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704088" y="2724912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標準治療＋プラセボ／二重盲検 1:1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663440" y="2313432"/>
            <a:ext cx="3977640" cy="914400"/>
          </a:xfrm>
          <a:prstGeom prst="roundRect">
            <a:avLst>
              <a:gd name="adj" fmla="val 7000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4864608" y="2432304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O ― 主要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64608" y="2724912"/>
            <a:ext cx="35753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心不全悪化＋CV死の複合／副次: CV死/全死亡/症状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502920" y="3429000"/>
            <a:ext cx="2627376" cy="841248"/>
          </a:xfrm>
          <a:prstGeom prst="roundRect">
            <a:avLst>
              <a:gd name="adj" fmla="val 48913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85800" y="3584448"/>
            <a:ext cx="22616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DESIGN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685800" y="3822192"/>
            <a:ext cx="22616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RCT・二重盲検</a:t>
            </a:r>
            <a:endParaRPr lang="en-US" sz="1350" dirty="0"/>
          </a:p>
        </p:txBody>
      </p:sp>
      <p:sp>
        <p:nvSpPr>
          <p:cNvPr id="21" name="Shape 18"/>
          <p:cNvSpPr/>
          <p:nvPr/>
        </p:nvSpPr>
        <p:spPr>
          <a:xfrm>
            <a:off x="3258312" y="3429000"/>
            <a:ext cx="2627376" cy="841248"/>
          </a:xfrm>
          <a:prstGeom prst="roundRect">
            <a:avLst>
              <a:gd name="adj" fmla="val 48913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3441192" y="3584448"/>
            <a:ext cx="22616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RANDOMIZED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3441192" y="3822192"/>
            <a:ext cx="22616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4,744例</a:t>
            </a:r>
            <a:endParaRPr lang="en-US" sz="1350" dirty="0"/>
          </a:p>
        </p:txBody>
      </p:sp>
      <p:sp>
        <p:nvSpPr>
          <p:cNvPr id="24" name="Shape 21"/>
          <p:cNvSpPr/>
          <p:nvPr/>
        </p:nvSpPr>
        <p:spPr>
          <a:xfrm>
            <a:off x="6013704" y="3429000"/>
            <a:ext cx="2627376" cy="841248"/>
          </a:xfrm>
          <a:prstGeom prst="roundRect">
            <a:avLst>
              <a:gd name="adj" fmla="val 48913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6196584" y="3584448"/>
            <a:ext cx="22616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FOLLOW-UP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6196584" y="3822192"/>
            <a:ext cx="22616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中央 18.2か月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4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BASELINE CHARACTERISTICS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患者背景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280160"/>
            <a:ext cx="1945386" cy="1508760"/>
          </a:xfrm>
          <a:prstGeom prst="roundRect">
            <a:avLst>
              <a:gd name="adj" fmla="val 4242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548640" y="1481328"/>
            <a:ext cx="18539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100" dirty="0">
                <a:solidFill>
                  <a:srgbClr val="0A6B61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4744例</a:t>
            </a:r>
            <a:endParaRPr lang="en-US" sz="3100" dirty="0"/>
          </a:p>
        </p:txBody>
      </p:sp>
      <p:sp>
        <p:nvSpPr>
          <p:cNvPr id="8" name="Text 5"/>
          <p:cNvSpPr/>
          <p:nvPr/>
        </p:nvSpPr>
        <p:spPr>
          <a:xfrm>
            <a:off x="548640" y="2212848"/>
            <a:ext cx="185394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6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無作為化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2567178" y="1280160"/>
            <a:ext cx="1945386" cy="1508760"/>
          </a:xfrm>
          <a:prstGeom prst="roundRect">
            <a:avLst>
              <a:gd name="adj" fmla="val 4242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2612898" y="1481328"/>
            <a:ext cx="18539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100" dirty="0">
                <a:solidFill>
                  <a:srgbClr val="0A6B61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410施設</a:t>
            </a:r>
            <a:endParaRPr lang="en-US" sz="3100" dirty="0"/>
          </a:p>
        </p:txBody>
      </p:sp>
      <p:sp>
        <p:nvSpPr>
          <p:cNvPr id="11" name="Text 8"/>
          <p:cNvSpPr/>
          <p:nvPr/>
        </p:nvSpPr>
        <p:spPr>
          <a:xfrm>
            <a:off x="2612898" y="2212848"/>
            <a:ext cx="185394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6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20か国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631436" y="1280160"/>
            <a:ext cx="1945386" cy="1508760"/>
          </a:xfrm>
          <a:prstGeom prst="roundRect">
            <a:avLst>
              <a:gd name="adj" fmla="val 4242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677156" y="1481328"/>
            <a:ext cx="18539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100" dirty="0">
                <a:solidFill>
                  <a:srgbClr val="0A6B61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≤40%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4677156" y="2212848"/>
            <a:ext cx="185394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6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LVEF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695694" y="1280160"/>
            <a:ext cx="1945386" cy="1508760"/>
          </a:xfrm>
          <a:prstGeom prst="roundRect">
            <a:avLst>
              <a:gd name="adj" fmla="val 4242"/>
            </a:avLst>
          </a:prstGeom>
          <a:solidFill>
            <a:srgbClr val="F3F5FA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741414" y="1481328"/>
            <a:ext cx="18539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100" dirty="0">
                <a:solidFill>
                  <a:srgbClr val="0A6B61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18.2か月</a:t>
            </a:r>
            <a:endParaRPr lang="en-US" sz="3100" dirty="0"/>
          </a:p>
        </p:txBody>
      </p:sp>
      <p:sp>
        <p:nvSpPr>
          <p:cNvPr id="17" name="Text 14"/>
          <p:cNvSpPr/>
          <p:nvPr/>
        </p:nvSpPr>
        <p:spPr>
          <a:xfrm>
            <a:off x="6741414" y="2212848"/>
            <a:ext cx="185394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6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追跡 中央値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502920" y="3063240"/>
            <a:ext cx="8138160" cy="1234440"/>
          </a:xfrm>
          <a:prstGeom prst="roundRect">
            <a:avLst>
              <a:gd name="adj" fmla="val 5926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19" name="Image 1" descr="/Users/yt/Desktop/shodokukai-navi/assets/icons/image-4-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3456432"/>
            <a:ext cx="457200" cy="45720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1463040" y="3246120"/>
            <a:ext cx="6949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NYHA II〜IV・LVEF≤40%・NT-proBNP上昇のHFrEF患者が対象。 約半数が非糖尿病。標準治療に上乗せで1:1に割り付け。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5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PRIMARY OUTCOME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主要結果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14400" y="2149703"/>
            <a:ext cx="914400" cy="1827937"/>
          </a:xfrm>
          <a:prstGeom prst="rect">
            <a:avLst/>
          </a:prstGeom>
          <a:solidFill>
            <a:srgbClr val="0E8C7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2514600" y="1600200"/>
            <a:ext cx="914400" cy="2377440"/>
          </a:xfrm>
          <a:prstGeom prst="rect">
            <a:avLst/>
          </a:prstGeom>
          <a:solidFill>
            <a:srgbClr val="9AA7BD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777240" y="3977640"/>
            <a:ext cx="2834640" cy="12802"/>
          </a:xfrm>
          <a:prstGeom prst="rect">
            <a:avLst/>
          </a:prstGeom>
          <a:solidFill>
            <a:srgbClr val="D8E0F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85800" y="1692503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dirty="0">
                <a:solidFill>
                  <a:srgbClr val="0A6B61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16.3</a:t>
            </a:r>
            <a:endParaRPr lang="en-US" sz="2300" dirty="0"/>
          </a:p>
        </p:txBody>
      </p:sp>
      <p:sp>
        <p:nvSpPr>
          <p:cNvPr id="10" name="Text 7"/>
          <p:cNvSpPr/>
          <p:nvPr/>
        </p:nvSpPr>
        <p:spPr>
          <a:xfrm>
            <a:off x="2286000" y="11430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dirty="0">
                <a:solidFill>
                  <a:srgbClr val="6E7A90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21.2</a:t>
            </a:r>
            <a:endParaRPr lang="en-US" sz="2300" dirty="0"/>
          </a:p>
        </p:txBody>
      </p:sp>
      <p:sp>
        <p:nvSpPr>
          <p:cNvPr id="11" name="Text 8"/>
          <p:cNvSpPr/>
          <p:nvPr/>
        </p:nvSpPr>
        <p:spPr>
          <a:xfrm>
            <a:off x="685800" y="404164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ダパ群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2286000" y="404164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5B66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プラセボ群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548640" y="437083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B667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主要複合イベント発生（%）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800600" y="1371600"/>
            <a:ext cx="3840480" cy="2880360"/>
          </a:xfrm>
          <a:prstGeom prst="roundRect">
            <a:avLst>
              <a:gd name="adj" fmla="val 3175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15" name="Image 1" descr="/Users/yt/Desktop/shodokukai-navi/assets/icons/image-6-3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664208"/>
            <a:ext cx="603504" cy="60350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806440" y="1700784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ハザード比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95%CI 0.65–0.85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5074920" y="251460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0.74</a:t>
            </a:r>
            <a:endParaRPr lang="en-US" sz="4600" dirty="0"/>
          </a:p>
        </p:txBody>
      </p:sp>
      <p:sp>
        <p:nvSpPr>
          <p:cNvPr id="18" name="Text 14"/>
          <p:cNvSpPr/>
          <p:nvPr/>
        </p:nvSpPr>
        <p:spPr>
          <a:xfrm>
            <a:off x="5074920" y="338328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7CED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95%CI 0.65–0.85</a:t>
            </a:r>
            <a:endParaRPr lang="en-US" sz="1250" dirty="0"/>
          </a:p>
        </p:txBody>
      </p:sp>
      <p:sp>
        <p:nvSpPr>
          <p:cNvPr id="19" name="Text 15"/>
          <p:cNvSpPr/>
          <p:nvPr/>
        </p:nvSpPr>
        <p:spPr>
          <a:xfrm>
            <a:off x="502920" y="45262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9667E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主要評価＝心不全悪化（HF入院/IV治療要する緊急受診）＋心血管死の複合・追跡中央値18.2か月</a:t>
            </a:r>
            <a:endParaRPr lang="en-US" sz="1150" dirty="0"/>
          </a:p>
        </p:txBody>
      </p:sp>
      <p:sp>
        <p:nvSpPr>
          <p:cNvPr id="20" name="Text 16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6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SECONDARY OUTCOMES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副次・解釈のポイント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325880"/>
            <a:ext cx="8138160" cy="603504"/>
          </a:xfrm>
          <a:prstGeom prst="roundRect">
            <a:avLst>
              <a:gd name="adj" fmla="val 10606"/>
            </a:avLst>
          </a:prstGeom>
          <a:solidFill>
            <a:srgbClr val="F6F8F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7" name="Image 1" descr="/Users/yt/Desktop/shodokukai-navi/assets/icons/image-6-3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" y="1435608"/>
            <a:ext cx="384048" cy="38404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25296" y="141732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主要複合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5120640" y="1417320"/>
            <a:ext cx="2103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16.3% vs 21.2%・0.65–0.85</a:t>
            </a:r>
            <a:endParaRPr lang="en-US" sz="1250" dirty="0"/>
          </a:p>
        </p:txBody>
      </p:sp>
      <p:sp>
        <p:nvSpPr>
          <p:cNvPr id="10" name="Text 6"/>
          <p:cNvSpPr/>
          <p:nvPr/>
        </p:nvSpPr>
        <p:spPr>
          <a:xfrm>
            <a:off x="7040880" y="1417320"/>
            <a:ext cx="1554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HR 0.74</a:t>
            </a:r>
            <a:endParaRPr lang="en-US" sz="1150" dirty="0"/>
          </a:p>
        </p:txBody>
      </p:sp>
      <p:sp>
        <p:nvSpPr>
          <p:cNvPr id="11" name="Shape 7"/>
          <p:cNvSpPr/>
          <p:nvPr/>
        </p:nvSpPr>
        <p:spPr>
          <a:xfrm>
            <a:off x="502920" y="2039112"/>
            <a:ext cx="8138160" cy="603504"/>
          </a:xfrm>
          <a:prstGeom prst="roundRect">
            <a:avLst>
              <a:gd name="adj" fmla="val 10606"/>
            </a:avLst>
          </a:prstGeom>
          <a:solidFill>
            <a:srgbClr val="F6F8F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12" name="Image 2" descr="/Users/yt/Desktop/shodokukai-navi/assets/icons/image-6-3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2148840"/>
            <a:ext cx="384048" cy="38404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25296" y="2130552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心不全悪化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5120640" y="2130552"/>
            <a:ext cx="2103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10.0% vs 13.7%・0.59–0.83</a:t>
            </a:r>
            <a:endParaRPr lang="en-US" sz="1250" dirty="0"/>
          </a:p>
        </p:txBody>
      </p:sp>
      <p:sp>
        <p:nvSpPr>
          <p:cNvPr id="15" name="Text 10"/>
          <p:cNvSpPr/>
          <p:nvPr/>
        </p:nvSpPr>
        <p:spPr>
          <a:xfrm>
            <a:off x="7040880" y="2130552"/>
            <a:ext cx="1554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HR 0.70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502920" y="2752344"/>
            <a:ext cx="8138160" cy="603504"/>
          </a:xfrm>
          <a:prstGeom prst="roundRect">
            <a:avLst>
              <a:gd name="adj" fmla="val 10606"/>
            </a:avLst>
          </a:prstGeom>
          <a:solidFill>
            <a:srgbClr val="F6F8F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17" name="Image 3" descr="/Users/yt/Desktop/shodokukai-navi/assets/icons/image-6-3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56" y="2862072"/>
            <a:ext cx="384048" cy="38404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225296" y="2843784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心血管死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5120640" y="2843784"/>
            <a:ext cx="2103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9.6% vs 11.5%・0.69–0.98</a:t>
            </a:r>
            <a:endParaRPr lang="en-US" sz="1250" dirty="0"/>
          </a:p>
        </p:txBody>
      </p:sp>
      <p:sp>
        <p:nvSpPr>
          <p:cNvPr id="20" name="Text 14"/>
          <p:cNvSpPr/>
          <p:nvPr/>
        </p:nvSpPr>
        <p:spPr>
          <a:xfrm>
            <a:off x="7040880" y="2843784"/>
            <a:ext cx="1554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HR 0.82</a:t>
            </a:r>
            <a:endParaRPr lang="en-US" sz="1150" dirty="0"/>
          </a:p>
        </p:txBody>
      </p:sp>
      <p:sp>
        <p:nvSpPr>
          <p:cNvPr id="21" name="Shape 15"/>
          <p:cNvSpPr/>
          <p:nvPr/>
        </p:nvSpPr>
        <p:spPr>
          <a:xfrm>
            <a:off x="502920" y="3465576"/>
            <a:ext cx="8138160" cy="603504"/>
          </a:xfrm>
          <a:prstGeom prst="roundRect">
            <a:avLst>
              <a:gd name="adj" fmla="val 10606"/>
            </a:avLst>
          </a:prstGeom>
          <a:solidFill>
            <a:srgbClr val="F6F8F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pic>
        <p:nvPicPr>
          <p:cNvPr id="22" name="Image 4" descr="/Users/yt/Desktop/shodokukai-navi/assets/icons/image-6-3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3575304"/>
            <a:ext cx="384048" cy="38404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225296" y="3557016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全死亡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5120640" y="3557016"/>
            <a:ext cx="2103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11.6% vs 13.9%・0.71–0.97</a:t>
            </a:r>
            <a:endParaRPr lang="en-US" sz="1250" dirty="0"/>
          </a:p>
        </p:txBody>
      </p:sp>
      <p:sp>
        <p:nvSpPr>
          <p:cNvPr id="25" name="Text 18"/>
          <p:cNvSpPr/>
          <p:nvPr/>
        </p:nvSpPr>
        <p:spPr>
          <a:xfrm>
            <a:off x="7040880" y="3557016"/>
            <a:ext cx="1554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HR 0.83</a:t>
            </a:r>
            <a:endParaRPr lang="en-US" sz="1150" dirty="0"/>
          </a:p>
        </p:txBody>
      </p:sp>
      <p:sp>
        <p:nvSpPr>
          <p:cNvPr id="26" name="Text 19"/>
          <p:cNvSpPr/>
          <p:nvPr/>
        </p:nvSpPr>
        <p:spPr>
          <a:xfrm>
            <a:off x="502920" y="45262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9667E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糖尿病の有無で効果に差なし（交互作用なし）―― 血糖非依存の心腎保護を示唆</a:t>
            </a:r>
            <a:endParaRPr lang="en-US" sz="1150" dirty="0"/>
          </a:p>
        </p:txBody>
      </p:sp>
      <p:sp>
        <p:nvSpPr>
          <p:cNvPr id="27" name="Text 20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E2A44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7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KEY MESSAGE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キーメッセージ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325880"/>
            <a:ext cx="5029200" cy="3017520"/>
          </a:xfrm>
          <a:prstGeom prst="roundRect">
            <a:avLst>
              <a:gd name="adj" fmla="val 2121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777240" y="1554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A24B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1325880" y="153619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糖尿病の有無を問わずHFrEFに上乗せ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77240" y="24505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A24B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2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1325880" y="2432304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主要複合をHR 0.74で低下（16.3 vs 21.2%）CV死・全死亡も低下・NNT約21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777240" y="33467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A24B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3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1325880" y="3328416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安全性も良好でHFrEF治療の柱の一つ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5715000" y="1325880"/>
            <a:ext cx="2926080" cy="3017520"/>
          </a:xfrm>
          <a:prstGeom prst="roundRect">
            <a:avLst>
              <a:gd name="adj" fmla="val 2188"/>
            </a:avLst>
          </a:prstGeom>
          <a:solidFill>
            <a:srgbClr val="1E2A44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5943600" y="15544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ONE-LINER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943600" y="1920240"/>
            <a:ext cx="2514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NNT約21・上乗せで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88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E2A44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8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CLINICAL IMPACT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FFFFF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臨床インパクト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371600"/>
            <a:ext cx="2627376" cy="2194560"/>
          </a:xfrm>
          <a:prstGeom prst="roundRect">
            <a:avLst>
              <a:gd name="adj" fmla="val 2917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722376" y="1572768"/>
            <a:ext cx="22158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ガイドライン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22376" y="2286000"/>
            <a:ext cx="220675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HFrEF治療の4本柱の一角に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258312" y="1371600"/>
            <a:ext cx="2627376" cy="2194560"/>
          </a:xfrm>
          <a:prstGeom prst="roundRect">
            <a:avLst>
              <a:gd name="adj" fmla="val 2917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3477768" y="1572768"/>
            <a:ext cx="22158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位置づけ転換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477768" y="2286000"/>
            <a:ext cx="220675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“糖尿病薬”から“心不全薬”へ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013704" y="1371600"/>
            <a:ext cx="2627376" cy="2194560"/>
          </a:xfrm>
          <a:prstGeom prst="roundRect">
            <a:avLst>
              <a:gd name="adj" fmla="val 2917"/>
            </a:avLst>
          </a:prstGeom>
          <a:solidFill>
            <a:srgbClr val="1B2C52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38100" dir="5400000">
              <a:srgbClr val="0A1326">
                <a:alpha val="16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233160" y="1572768"/>
            <a:ext cx="22158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早期導入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233160" y="2286000"/>
            <a:ext cx="220675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D8DEEC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禁忌なければ早期から検討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3794760"/>
            <a:ext cx="8138160" cy="713232"/>
          </a:xfrm>
          <a:prstGeom prst="roundRect">
            <a:avLst>
              <a:gd name="adj" fmla="val 10256"/>
            </a:avLst>
          </a:prstGeom>
          <a:solidFill>
            <a:srgbClr val="0A6B6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77240" y="3794760"/>
            <a:ext cx="75895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糖尿病の有無を問わず、禁忌がなければ早期からの導入を検討する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B688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2203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/Users/yt/Desktop/shodokukai-navi/assets/icons/image-9-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52728" y="37490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8A2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DISCUSSION ・ POSITIONING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1216152" y="603504"/>
            <a:ext cx="7772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2203F"/>
                </a:solidFill>
                <a:latin typeface="Noto Serif CJK JP" pitchFamily="34" charset="0"/>
                <a:ea typeface="Noto Serif CJK JP" pitchFamily="34" charset="-122"/>
                <a:cs typeface="Noto Serif CJK JP" pitchFamily="34" charset="-120"/>
              </a:rPr>
              <a:t>関連試験のなかでの位置づけ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502920" y="1280160"/>
            <a:ext cx="8138160" cy="457200"/>
          </a:xfrm>
          <a:prstGeom prst="rect">
            <a:avLst/>
          </a:prstGeom>
          <a:solidFill>
            <a:srgbClr val="0A6B6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30936" y="12801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試験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2231136" y="12801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デザイン / 対象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020056" y="12801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主要結果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6848856" y="12801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ポジショニング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02920" y="1737360"/>
            <a:ext cx="8138160" cy="566928"/>
          </a:xfrm>
          <a:prstGeom prst="rect">
            <a:avLst/>
          </a:prstGeom>
          <a:solidFill>
            <a:srgbClr val="EAF6F4"/>
          </a:solidFill>
          <a:ln w="6350">
            <a:solidFill>
              <a:srgbClr val="E2E6EF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30936" y="1737360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EMPEROR-R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2231136" y="1737360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HFrEF・エンパ（姉妹試験）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5020056" y="1737360"/>
            <a:ext cx="1600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A6B61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方向は一致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6848856" y="1737360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効果を補強 (2020)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502920" y="2304288"/>
            <a:ext cx="8138160" cy="566928"/>
          </a:xfrm>
          <a:prstGeom prst="rect">
            <a:avLst/>
          </a:prstGeom>
          <a:solidFill>
            <a:srgbClr val="F6F8FC"/>
          </a:solidFill>
          <a:ln w="6350">
            <a:solidFill>
              <a:srgbClr val="E2E6E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30936" y="2304288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DAPA-HF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2231136" y="2304288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HFrEF・ダパ vs プラセボ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5020056" y="2304288"/>
            <a:ext cx="1600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HR 0.74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6848856" y="2304288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柱を確立 (2019)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502920" y="2871216"/>
            <a:ext cx="8138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F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30936" y="2871216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DELIVER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2231136" y="2871216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HFmrEF/HFpEF・ダパ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5020056" y="2871216"/>
            <a:ext cx="1600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EF保持でも有効</a:t>
            </a:r>
            <a:endParaRPr lang="en-US" sz="1150" dirty="0"/>
          </a:p>
        </p:txBody>
      </p:sp>
      <p:sp>
        <p:nvSpPr>
          <p:cNvPr id="25" name="Text 22"/>
          <p:cNvSpPr/>
          <p:nvPr/>
        </p:nvSpPr>
        <p:spPr>
          <a:xfrm>
            <a:off x="6848856" y="287121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適応を拡大 (2022)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502920" y="3438144"/>
            <a:ext cx="8138160" cy="566928"/>
          </a:xfrm>
          <a:prstGeom prst="rect">
            <a:avLst/>
          </a:prstGeom>
          <a:solidFill>
            <a:srgbClr val="F6F8FC"/>
          </a:solidFill>
          <a:ln w="6350">
            <a:solidFill>
              <a:srgbClr val="E2E6EF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30936" y="3438144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DAPA-CKD</a:t>
            </a:r>
            <a:endParaRPr lang="en-US" sz="1150" dirty="0"/>
          </a:p>
        </p:txBody>
      </p:sp>
      <p:sp>
        <p:nvSpPr>
          <p:cNvPr id="28" name="Text 25"/>
          <p:cNvSpPr/>
          <p:nvPr/>
        </p:nvSpPr>
        <p:spPr>
          <a:xfrm>
            <a:off x="2231136" y="3438144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CKD・ダパ（腎アウトカム）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5020056" y="3438144"/>
            <a:ext cx="1600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腎・死亡を改善</a:t>
            </a:r>
            <a:endParaRPr lang="en-US" sz="1150" dirty="0"/>
          </a:p>
        </p:txBody>
      </p:sp>
      <p:sp>
        <p:nvSpPr>
          <p:cNvPr id="30" name="Text 27"/>
          <p:cNvSpPr/>
          <p:nvPr/>
        </p:nvSpPr>
        <p:spPr>
          <a:xfrm>
            <a:off x="6848856" y="3438144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2203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腎保護を補完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502920" y="45262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9667E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DAPA-HFがSGLT2阻害薬をHFrEFの柱に据え、EMPEROR-Rが効果を補強した</a:t>
            </a:r>
            <a:endParaRPr lang="en-US" sz="1150" dirty="0"/>
          </a:p>
        </p:txBody>
      </p:sp>
      <p:sp>
        <p:nvSpPr>
          <p:cNvPr id="32" name="Text 29"/>
          <p:cNvSpPr/>
          <p:nvPr/>
        </p:nvSpPr>
        <p:spPr>
          <a:xfrm>
            <a:off x="502920" y="4828032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AA1B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抄読会ナビ ・ DAPA-HF（N Engl J Med, 2019）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DAPA-HF 試験</dc:title>
  <dc:subject>PptxGenJS Presentation</dc:subject>
  <dc:creator>抄読会ナビ</dc:creator>
  <cp:lastModifiedBy>抄読会ナビ</cp:lastModifiedBy>
  <cp:revision>1</cp:revision>
  <dcterms:created xsi:type="dcterms:W3CDTF">2026-06-22T16:13:42Z</dcterms:created>
  <dcterms:modified xsi:type="dcterms:W3CDTF">2026-06-22T16:13:42Z</dcterms:modified>
</cp:coreProperties>
</file>