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DAPA-HF。ダパグリフロジン10mg vs プラセボ（標準治療に上乗せ）。HFrEF・n=4744・NEJM 2019。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2.png"/><Relationship Id="rId4" Type="http://schemas.openxmlformats.org/officeDocument/2006/relationships/image" Target="../media/image-23-2.png"/><Relationship Id="rId5" Type="http://schemas.openxmlformats.org/officeDocument/2006/relationships/image" Target="../media/image-23-2.png"/><Relationship Id="rId6" Type="http://schemas.openxmlformats.org/officeDocument/2006/relationships/image" Target="../media/image-23-2.png"/><Relationship Id="rId7" Type="http://schemas.openxmlformats.org/officeDocument/2006/relationships/image" Target="../media/image-23-2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image" Target="../media/image-24-3.png"/><Relationship Id="rId4" Type="http://schemas.openxmlformats.org/officeDocument/2006/relationships/image" Target="../media/image-2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ver_dapa_hf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66928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2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PAPER CRUXY  ─  抄読会 DECK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2103120"/>
            <a:ext cx="10607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4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心不全に、</a:t>
            </a:r>
            <a:endParaRPr lang="en-US" sz="46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4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“4本目の柱”を。</a:t>
            </a:r>
            <a:endParaRPr lang="en-US" sz="4600" dirty="0"/>
          </a:p>
        </p:txBody>
      </p:sp>
      <p:sp>
        <p:nvSpPr>
          <p:cNvPr id="5" name="Text 2"/>
          <p:cNvSpPr/>
          <p:nvPr/>
        </p:nvSpPr>
        <p:spPr>
          <a:xfrm>
            <a:off x="658368" y="406908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DAPA-HF  ─  ダパグリフロジンがHFrEFの予後を変えた4744例のRCT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58368" y="5989320"/>
            <a:ext cx="11338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 Engl J Med 2019</a:t>
            </a:r>
            <a:pPr indent="0" marL="0"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    主要イベント </a:t>
            </a:r>
            <a:pPr indent="0" marL="0">
              <a:buNone/>
            </a:pPr>
            <a:r>
              <a:rPr lang="en-US" sz="13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16.3%</a:t>
            </a:r>
            <a:pPr indent="0" marL="0"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vs  </a:t>
            </a:r>
            <a:pPr indent="0" marL="0">
              <a:buNone/>
            </a:pPr>
            <a:r>
              <a:rPr lang="en-US" sz="13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21.2%</a:t>
            </a:r>
            <a:pPr indent="0" marL="0"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    HR 0.74 ・ n=4744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r_bg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SECTION 02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66928" y="1828800"/>
            <a:ext cx="4572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2F6FA">
                    <a:alpha val="7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0" dirty="0"/>
          </a:p>
        </p:txBody>
      </p:sp>
      <p:sp>
        <p:nvSpPr>
          <p:cNvPr id="5" name="Text 2"/>
          <p:cNvSpPr/>
          <p:nvPr/>
        </p:nvSpPr>
        <p:spPr>
          <a:xfrm>
            <a:off x="658368" y="39776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─ 結果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76656" y="47091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ベースライン・主要・構成要素・症状・サブグループ・安全性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BASELINE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よく治療された、重症のHFrEF集団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2651760" cy="1828800"/>
          </a:xfrm>
          <a:prstGeom prst="roundRect">
            <a:avLst>
              <a:gd name="adj" fmla="val 45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31520" y="2148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42%（＋新規3%）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31520" y="297180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3502152" y="1874520"/>
            <a:ext cx="2651760" cy="1828800"/>
          </a:xfrm>
          <a:prstGeom prst="roundRect">
            <a:avLst>
              <a:gd name="adj" fmla="val 45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3593592" y="2148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41%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3593592" y="297180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eGFR&lt;60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364224" y="1874520"/>
            <a:ext cx="2651760" cy="1828800"/>
          </a:xfrm>
          <a:prstGeom prst="roundRect">
            <a:avLst>
              <a:gd name="adj" fmla="val 45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455664" y="2148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約2/3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6455664" y="297180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NYHA II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9226296" y="1874520"/>
            <a:ext cx="2651760" cy="1828800"/>
          </a:xfrm>
          <a:prstGeom prst="roundRect">
            <a:avLst>
              <a:gd name="adj" fmla="val 45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9317736" y="2148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GDMTが高率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9317736" y="297180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背景治療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40080" y="3977640"/>
            <a:ext cx="10881360" cy="1645920"/>
          </a:xfrm>
          <a:prstGeom prst="roundRect">
            <a:avLst>
              <a:gd name="adj" fmla="val 5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960120" y="4206240"/>
            <a:ext cx="10149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4割超に糖尿病、4割にeGFR&lt;60。実臨床の「重い」HFrEFを反映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ACEi/ARB/ARNI・β遮断薬・MRAが高率＝「すでに手を尽くした」上での上乗せ効果を見ている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背景が揃い、かつ十分に治療された集団での「上乗せ」であることが重要。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PRIMARY OUTCOME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ダパグリフロジンで、主要イベントが減った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3977640" cy="2286000"/>
          </a:xfrm>
          <a:prstGeom prst="roundRect">
            <a:avLst>
              <a:gd name="adj" fmla="val 36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60120" y="21031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ダパグリフロジン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914400" y="2487168"/>
            <a:ext cx="3474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16.3%</a:t>
            </a:r>
            <a:endParaRPr lang="en-US" sz="5000" dirty="0"/>
          </a:p>
        </p:txBody>
      </p:sp>
      <p:sp>
        <p:nvSpPr>
          <p:cNvPr id="8" name="Text 5"/>
          <p:cNvSpPr/>
          <p:nvPr/>
        </p:nvSpPr>
        <p:spPr>
          <a:xfrm>
            <a:off x="960120" y="356616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HF悪化 or 心血管死 ・ 386/2373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754880" y="1874520"/>
            <a:ext cx="3977640" cy="2286000"/>
          </a:xfrm>
          <a:prstGeom prst="roundRect">
            <a:avLst>
              <a:gd name="adj" fmla="val 36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5074920" y="21031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プラセボ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029200" y="2487168"/>
            <a:ext cx="3474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6B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21.2%</a:t>
            </a:r>
            <a:endParaRPr lang="en-US" sz="5000" dirty="0"/>
          </a:p>
        </p:txBody>
      </p:sp>
      <p:sp>
        <p:nvSpPr>
          <p:cNvPr id="12" name="Text 9"/>
          <p:cNvSpPr/>
          <p:nvPr/>
        </p:nvSpPr>
        <p:spPr>
          <a:xfrm>
            <a:off x="5074920" y="356616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HF悪化 or 心血管死 ・ 502/2371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8915400" y="1874520"/>
            <a:ext cx="2606040" cy="2286000"/>
          </a:xfrm>
          <a:prstGeom prst="roundRect">
            <a:avLst>
              <a:gd name="adj" fmla="val 36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8915400" y="2121408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NNT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915400" y="2487168"/>
            <a:ext cx="2606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21</a:t>
            </a:r>
            <a:endParaRPr lang="en-US" sz="4400" dirty="0"/>
          </a:p>
        </p:txBody>
      </p:sp>
      <p:sp>
        <p:nvSpPr>
          <p:cNvPr id="16" name="Text 13"/>
          <p:cNvSpPr/>
          <p:nvPr/>
        </p:nvSpPr>
        <p:spPr>
          <a:xfrm>
            <a:off x="8915400" y="352044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18.2カ月あたり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640080" y="4389120"/>
            <a:ext cx="10881360" cy="1234440"/>
          </a:xfrm>
          <a:prstGeom prst="roundRect">
            <a:avLst>
              <a:gd name="adj" fmla="val 6667"/>
            </a:avLst>
          </a:prstGeom>
          <a:solidFill>
            <a:srgbClr val="16222F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914400" y="4389120"/>
            <a:ext cx="103327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ハザード比 </a:t>
            </a:r>
            <a:pPr indent="0" marL="0">
              <a:buNone/>
            </a:pPr>
            <a:r>
              <a:rPr lang="en-US" sz="19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0.74</a:t>
            </a:r>
            <a:pPr indent="0" marL="0">
              <a:buNone/>
            </a:pPr>
            <a:r>
              <a:rPr lang="en-US" sz="19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(95%CI 0.65-0.85)      </a:t>
            </a:r>
            <a:pPr indent="0" marL="0">
              <a:buNone/>
            </a:pPr>
            <a:r>
              <a:rPr lang="en-US" sz="19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P&lt;0.001</a:t>
            </a:r>
            <a:pPr indent="0" marL="0">
              <a:buNone/>
            </a:pPr>
            <a:r>
              <a:rPr lang="en-US" sz="19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    ─ 相対リスク約26%減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既存のベスト治療に上乗せして、主要複合を約26%低減した。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COMPONENTS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HF悪化も、心血管死も、全死亡も低下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3538728" cy="3017520"/>
          </a:xfrm>
          <a:prstGeom prst="roundRect">
            <a:avLst>
              <a:gd name="adj" fmla="val 272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77240" y="2148840"/>
            <a:ext cx="3264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HF悪化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31520" y="2651760"/>
            <a:ext cx="3355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10.0% vs 13.7%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77240" y="3108960"/>
            <a:ext cx="326440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HR 0.70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731520" y="3977640"/>
            <a:ext cx="3355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(0.59-0.83)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443984" y="1874520"/>
            <a:ext cx="3538728" cy="3017520"/>
          </a:xfrm>
          <a:prstGeom prst="roundRect">
            <a:avLst>
              <a:gd name="adj" fmla="val 272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4581144" y="2148840"/>
            <a:ext cx="3264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心血管死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4535424" y="2651760"/>
            <a:ext cx="3355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9.6% vs 11.5%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81144" y="3108960"/>
            <a:ext cx="326440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HR 0.82</a:t>
            </a:r>
            <a:endParaRPr lang="en-US" sz="3200" dirty="0"/>
          </a:p>
        </p:txBody>
      </p:sp>
      <p:sp>
        <p:nvSpPr>
          <p:cNvPr id="14" name="Text 11"/>
          <p:cNvSpPr/>
          <p:nvPr/>
        </p:nvSpPr>
        <p:spPr>
          <a:xfrm>
            <a:off x="4535424" y="3977640"/>
            <a:ext cx="3355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(0.69-0.98)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247888" y="1874520"/>
            <a:ext cx="3538728" cy="3017520"/>
          </a:xfrm>
          <a:prstGeom prst="roundRect">
            <a:avLst>
              <a:gd name="adj" fmla="val 272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8385048" y="2148840"/>
            <a:ext cx="3264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全死亡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8339328" y="2651760"/>
            <a:ext cx="3355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─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85048" y="3108960"/>
            <a:ext cx="326440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HR 0.83</a:t>
            </a:r>
            <a:endParaRPr lang="en-US" sz="3200" dirty="0"/>
          </a:p>
        </p:txBody>
      </p:sp>
      <p:sp>
        <p:nvSpPr>
          <p:cNvPr id="19" name="Text 16"/>
          <p:cNvSpPr/>
          <p:nvPr/>
        </p:nvSpPr>
        <p:spPr>
          <a:xfrm>
            <a:off x="8339328" y="3977640"/>
            <a:ext cx="3355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(0.71-0.97)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複合だけでなく、その中身も、全死亡も一貫して改善。1要素頼みではない。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SYMPTOMS (KCCQ)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症状も、はっきり改善した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349240" cy="3749040"/>
          </a:xfrm>
          <a:prstGeom prst="roundRect">
            <a:avLst>
              <a:gd name="adj" fmla="val 2195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9456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7" name="Image 1" descr="ic_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066" y="2357506"/>
            <a:ext cx="277612" cy="2776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83080" y="22402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5点以上の改善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960120" y="30175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58.3% vs 50.9%</a:t>
            </a:r>
            <a:endParaRPr lang="en-US" sz="3000" dirty="0"/>
          </a:p>
        </p:txBody>
      </p:sp>
      <p:sp>
        <p:nvSpPr>
          <p:cNvPr id="10" name="Text 6"/>
          <p:cNvSpPr/>
          <p:nvPr/>
        </p:nvSpPr>
        <p:spPr>
          <a:xfrm>
            <a:off x="960120" y="397764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OR 1.15 (1.08-1.23)・症状が良くなった人が多い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6172200" y="1874520"/>
            <a:ext cx="5349240" cy="3749040"/>
          </a:xfrm>
          <a:prstGeom prst="roundRect">
            <a:avLst>
              <a:gd name="adj" fmla="val 219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492240" y="219456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FB0D6"/>
            </a:solidFill>
            <a:prstDash val="solid"/>
          </a:ln>
        </p:spPr>
      </p:sp>
      <p:pic>
        <p:nvPicPr>
          <p:cNvPr id="13" name="Image 2" descr="ic_gui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186" y="2357506"/>
            <a:ext cx="277612" cy="27761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315200" y="22402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5点以上の悪化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6492240" y="30175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25.3% vs 32.9%</a:t>
            </a:r>
            <a:endParaRPr lang="en-US" sz="3000" dirty="0"/>
          </a:p>
        </p:txBody>
      </p:sp>
      <p:sp>
        <p:nvSpPr>
          <p:cNvPr id="16" name="Text 11"/>
          <p:cNvSpPr/>
          <p:nvPr/>
        </p:nvSpPr>
        <p:spPr>
          <a:xfrm>
            <a:off x="6492240" y="397764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OR 0.84 (0.78-0.90)・悪化した人が少ない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KCCQ（症状スコア）＝予後だけでなく「日々の調子」も改善した。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SUBGROUPS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効果は、どの集団でも一貫している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3538728" cy="1234440"/>
          </a:xfrm>
          <a:prstGeom prst="roundRect">
            <a:avLst>
              <a:gd name="adj" fmla="val 666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68680" y="1874520"/>
            <a:ext cx="19463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糖尿病あり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409444" y="1874520"/>
            <a:ext cx="14095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HR 0.75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4443984" y="1874520"/>
            <a:ext cx="3538728" cy="1234440"/>
          </a:xfrm>
          <a:prstGeom prst="roundRect">
            <a:avLst>
              <a:gd name="adj" fmla="val 666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4672584" y="1874520"/>
            <a:ext cx="19463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糖尿病なし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213348" y="1874520"/>
            <a:ext cx="14095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HR 0.73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8247888" y="1874520"/>
            <a:ext cx="3538728" cy="1234440"/>
          </a:xfrm>
          <a:prstGeom prst="roundRect">
            <a:avLst>
              <a:gd name="adj" fmla="val 666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8476488" y="1874520"/>
            <a:ext cx="19463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虚血性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0017252" y="1874520"/>
            <a:ext cx="14095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HR 0.77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640080" y="3337560"/>
            <a:ext cx="3538728" cy="1234440"/>
          </a:xfrm>
          <a:prstGeom prst="roundRect">
            <a:avLst>
              <a:gd name="adj" fmla="val 666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868680" y="3337560"/>
            <a:ext cx="19463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非虚血性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2409444" y="3337560"/>
            <a:ext cx="14095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HR 0.71</a:t>
            </a:r>
            <a:endParaRPr lang="en-US" sz="2000" dirty="0"/>
          </a:p>
        </p:txBody>
      </p:sp>
      <p:sp>
        <p:nvSpPr>
          <p:cNvPr id="17" name="Shape 14"/>
          <p:cNvSpPr/>
          <p:nvPr/>
        </p:nvSpPr>
        <p:spPr>
          <a:xfrm>
            <a:off x="4443984" y="3337560"/>
            <a:ext cx="3538728" cy="1234440"/>
          </a:xfrm>
          <a:prstGeom prst="roundRect">
            <a:avLst>
              <a:gd name="adj" fmla="val 666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4672584" y="3337560"/>
            <a:ext cx="19463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eGFR&lt;60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6213348" y="3337560"/>
            <a:ext cx="14095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HR 0.71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>
            <a:off x="8247888" y="3337560"/>
            <a:ext cx="3538728" cy="1234440"/>
          </a:xfrm>
          <a:prstGeom prst="roundRect">
            <a:avLst>
              <a:gd name="adj" fmla="val 666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21" name="Text 18"/>
          <p:cNvSpPr/>
          <p:nvPr/>
        </p:nvSpPr>
        <p:spPr>
          <a:xfrm>
            <a:off x="8476488" y="3337560"/>
            <a:ext cx="19463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eGFR≥60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10017252" y="3337560"/>
            <a:ext cx="140954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HR 0.77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糖尿病の有無・虚血/非虚血・腎機能・年齢/性/EF/NT-proBNP、いずれも一貫（交互作用なし）。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  ─  RENAL &amp; SAFETY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腎機能の低下は緩やか、安全性の懸念は増えず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349240" cy="3749040"/>
          </a:xfrm>
          <a:prstGeom prst="roundRect">
            <a:avLst>
              <a:gd name="adj" fmla="val 2195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9456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7" name="Image 1" descr="ic_gau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066" y="2357506"/>
            <a:ext cx="277612" cy="2776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83080" y="22402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eGFRの低下が緩徐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960120" y="30175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-1.09 vs -2.85</a:t>
            </a:r>
            <a:endParaRPr lang="en-US" sz="2800" dirty="0"/>
          </a:p>
        </p:txBody>
      </p:sp>
      <p:sp>
        <p:nvSpPr>
          <p:cNvPr id="10" name="Text 6"/>
          <p:cNvSpPr/>
          <p:nvPr/>
        </p:nvSpPr>
        <p:spPr>
          <a:xfrm>
            <a:off x="960120" y="393192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mL/min/1.73m² 年・ダパ群で低下が緩やか(P&lt;0.001)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6172200" y="1874520"/>
            <a:ext cx="5349240" cy="3749040"/>
          </a:xfrm>
          <a:prstGeom prst="roundRect">
            <a:avLst>
              <a:gd name="adj" fmla="val 219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492240" y="219456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FB0D6"/>
            </a:solidFill>
            <a:prstDash val="solid"/>
          </a:ln>
        </p:spPr>
      </p:sp>
      <p:pic>
        <p:nvPicPr>
          <p:cNvPr id="13" name="Image 2" descr="ic_war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186" y="2357506"/>
            <a:ext cx="277612" cy="27761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315200" y="22402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安全性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6492240" y="3017520"/>
            <a:ext cx="44348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体液減少・腎有害事象・重症低血糖に有意な増加なし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DKAはまれ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中止率はプラセボと同等（10.5% vs 10.9%）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効くだけでなく、腎機能にもむしろ有利で、忍容性も良好だった。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_bg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SECTION 03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66928" y="1828800"/>
            <a:ext cx="4572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2F6FA">
                    <a:alpha val="7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0" dirty="0"/>
          </a:p>
        </p:txBody>
      </p:sp>
      <p:sp>
        <p:nvSpPr>
          <p:cNvPr id="5" name="Text 2"/>
          <p:cNvSpPr/>
          <p:nvPr/>
        </p:nvSpPr>
        <p:spPr>
          <a:xfrm>
            <a:off x="658368" y="39776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 ─ 考察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76656" y="47091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なぜ効くか・糖尿病非依存・4本柱・後続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  ─  MECHANISM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効果は、血糖降下だけでは説明できない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554480"/>
          </a:xfrm>
          <a:prstGeom prst="roundRect">
            <a:avLst>
              <a:gd name="adj" fmla="val 5294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4884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7" name="Image 1" descr="ic_gau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066" y="2311786"/>
            <a:ext cx="277612" cy="2776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83080" y="214884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糖尿病の有無を問わず効く＝血糖以外の機序が主役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783080" y="2651760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利尿・ナトリウム利尿、心筋のエネルギー代謝、前後負荷の軽減などが候補。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640080" y="3611880"/>
            <a:ext cx="10881360" cy="2011680"/>
          </a:xfrm>
          <a:prstGeom prst="roundRect">
            <a:avLst>
              <a:gd name="adj" fmla="val 4091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914400" y="3840480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ただし、機序は完全には解明されていない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914400" y="4343400"/>
            <a:ext cx="10332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単一の説明ではなく、複数の経路が合わさって効いていると考えられている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DAPA-HFは「SGLT2阻害薬＝心不全そのものの治療薬」という見方を確立した最初の大規模試験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「糖尿病薬が心不全に効いた」ではなく、「心不全薬だった」。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  ─  BEYOND DIABETES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“糖尿病薬”という枠が外れた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920240"/>
            <a:ext cx="5349240" cy="3108960"/>
          </a:xfrm>
          <a:prstGeom prst="roundRect">
            <a:avLst>
              <a:gd name="adj" fmla="val 2647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60120" y="219456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糖尿病なしでも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914400" y="2743200"/>
            <a:ext cx="5120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HR 0.73</a:t>
            </a:r>
            <a:endParaRPr lang="en-US" sz="5200" dirty="0"/>
          </a:p>
        </p:txBody>
      </p:sp>
      <p:sp>
        <p:nvSpPr>
          <p:cNvPr id="8" name="Text 5"/>
          <p:cNvSpPr/>
          <p:nvPr/>
        </p:nvSpPr>
        <p:spPr>
          <a:xfrm>
            <a:off x="960120" y="3840480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(95%CI 0.60-0.88)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172200" y="1920240"/>
            <a:ext cx="5349240" cy="3108960"/>
          </a:xfrm>
          <a:prstGeom prst="roundRect">
            <a:avLst>
              <a:gd name="adj" fmla="val 2647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492240" y="219456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意味すること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492240" y="2743200"/>
            <a:ext cx="44805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糖尿病の有無で効果が変わらない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＝血糖ではなく「心不全」に効いている</a:t>
            </a:r>
            <a:endParaRPr lang="en-US" sz="130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SGLT2阻害薬を心不全薬として位置づけ直す転換点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この一点が、心不全治療にSGLT2阻害薬を組み込む根拠になった。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BACKGROUND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“糖尿病の薬”は、心不全に効くのか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14400" y="2039112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8FB0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1920240" y="1783080"/>
            <a:ext cx="932688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SGLT2阻害薬は当初、2型糖尿病の血糖降下薬として登場した。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324612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914400" y="3502152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1920240" y="3246120"/>
            <a:ext cx="932688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EMPA-REG・CANVASで、糖尿病患者の心血管死・心不全入院が減ることが分かった。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40080" y="470916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914400" y="4965192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4FE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1920240" y="4709160"/>
            <a:ext cx="932688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では糖尿病の有無を問わず、心不全そのものに効くのか。ここが未解決だった。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血糖ではなく「心不全」への効果を、糖尿病の有無を問わず検証する必要があった。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  ─  FOUR PILLARS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HFrEF治療の“4本目の柱”に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920240"/>
            <a:ext cx="2624328" cy="2468880"/>
          </a:xfrm>
          <a:prstGeom prst="roundRect">
            <a:avLst>
              <a:gd name="adj" fmla="val 333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640080" y="2148840"/>
            <a:ext cx="26243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731520" y="3108960"/>
            <a:ext cx="2441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ARNI /</a:t>
            </a:r>
            <a:endParaRPr lang="en-US" sz="15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ACEi・ARB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3529584" y="1920240"/>
            <a:ext cx="2624328" cy="2468880"/>
          </a:xfrm>
          <a:prstGeom prst="roundRect">
            <a:avLst>
              <a:gd name="adj" fmla="val 333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3529584" y="2148840"/>
            <a:ext cx="26243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3621024" y="3108960"/>
            <a:ext cx="2441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β遮断薬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419088" y="1920240"/>
            <a:ext cx="2624328" cy="2468880"/>
          </a:xfrm>
          <a:prstGeom prst="roundRect">
            <a:avLst>
              <a:gd name="adj" fmla="val 333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419088" y="2148840"/>
            <a:ext cx="26243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6510528" y="3108960"/>
            <a:ext cx="2441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MRA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9308592" y="1920240"/>
            <a:ext cx="2624328" cy="2468880"/>
          </a:xfrm>
          <a:prstGeom prst="roundRect">
            <a:avLst>
              <a:gd name="adj" fmla="val 3333"/>
            </a:avLst>
          </a:prstGeom>
          <a:solidFill>
            <a:srgbClr val="163427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9308592" y="2148840"/>
            <a:ext cx="26243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4FE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3400" dirty="0"/>
          </a:p>
        </p:txBody>
      </p:sp>
      <p:sp>
        <p:nvSpPr>
          <p:cNvPr id="16" name="Text 13"/>
          <p:cNvSpPr/>
          <p:nvPr/>
        </p:nvSpPr>
        <p:spPr>
          <a:xfrm>
            <a:off x="9400032" y="3108960"/>
            <a:ext cx="244144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SGLT2</a:t>
            </a:r>
            <a:endParaRPr lang="en-US" sz="15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阻害薬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640080" y="4617720"/>
            <a:ext cx="10881360" cy="1005840"/>
          </a:xfrm>
          <a:prstGeom prst="roundRect">
            <a:avLst>
              <a:gd name="adj" fmla="val 8182"/>
            </a:avLst>
          </a:prstGeom>
          <a:solidFill>
            <a:srgbClr val="16222F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914400" y="4617720"/>
            <a:ext cx="10332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4本柱は順番に足すより、できるだけ早く・並行して立てる方向へ。SGLT2阻害薬はその一角に加わった。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順番待ちにせず、4本を早期に揃えるのが、いまのHFrEF標準。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  ─  WHAT FOLLOWED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その後、対象はさらに広がった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965960"/>
            <a:ext cx="10881360" cy="1600200"/>
          </a:xfrm>
          <a:prstGeom prst="roundRect">
            <a:avLst>
              <a:gd name="adj" fmla="val 514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14400" y="2221992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EMPEROR-Reduced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14400" y="274320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別のSGLT2阻害薬（エンパグリフロジン）でも、HFrEFで同方向の有益性が確認された。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40080" y="3749040"/>
            <a:ext cx="10881360" cy="1600200"/>
          </a:xfrm>
          <a:prstGeom prst="roundRect">
            <a:avLst>
              <a:gd name="adj" fmla="val 514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914400" y="4005072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DELIVER / EMPEROR-Preserved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914400" y="452628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LVEFが保たれた心不全（HFpEF・mildly reduced）でも有益性が示され、適応が広がった。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DAPA-HFを起点に、SGLT2阻害薬は心不全全体へと適応を広げていった。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_bg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SECTION 04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66928" y="1828800"/>
            <a:ext cx="4572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2F6FA">
                    <a:alpha val="7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0" dirty="0"/>
          </a:p>
        </p:txBody>
      </p:sp>
      <p:sp>
        <p:nvSpPr>
          <p:cNvPr id="5" name="Text 2"/>
          <p:cNvSpPr/>
          <p:nvPr/>
        </p:nvSpPr>
        <p:spPr>
          <a:xfrm>
            <a:off x="658368" y="39776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Limitations ─ 限界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76656" y="47091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この試験を読むときの前提と弱点</a:t>
            </a:r>
            <a:endParaRPr lang="en-US" sz="15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LIMITATIONS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読むときに置いておく、6つの前提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896112" y="205740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7" name="Image 1" descr="ic_war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69" y="2195657"/>
            <a:ext cx="235549" cy="23554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54480" y="209397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集団の多様性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914400" y="269748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人種・地域の多様性が限定的で、一般化には注意。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4443984" y="178308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700016" y="205740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12" name="Image 2" descr="ic_war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273" y="2195657"/>
            <a:ext cx="235549" cy="23554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358384" y="209397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対象はHFrEF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4718304" y="269748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LVEF≤40%が対象。この試験だけではHFpEFには言えない（後続で補完）。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8247888" y="178308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8503920" y="205740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17" name="Image 3" descr="ic_war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2177" y="2195657"/>
            <a:ext cx="235549" cy="23554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62288" y="209397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機序が未解明</a:t>
            </a:r>
            <a:endParaRPr lang="en-US" sz="1450" dirty="0"/>
          </a:p>
        </p:txBody>
      </p:sp>
      <p:sp>
        <p:nvSpPr>
          <p:cNvPr id="19" name="Text 13"/>
          <p:cNvSpPr/>
          <p:nvPr/>
        </p:nvSpPr>
        <p:spPr>
          <a:xfrm>
            <a:off x="8522208" y="269748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なぜ効くかは完全には分かっていない。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640080" y="370332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896112" y="397764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22" name="Image 4" descr="ic_war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369" y="4115897"/>
            <a:ext cx="235549" cy="235549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554480" y="401421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背景治療の時代性</a:t>
            </a:r>
            <a:endParaRPr lang="en-US" sz="1450" dirty="0"/>
          </a:p>
        </p:txBody>
      </p:sp>
      <p:sp>
        <p:nvSpPr>
          <p:cNvPr id="24" name="Text 17"/>
          <p:cNvSpPr/>
          <p:nvPr/>
        </p:nvSpPr>
        <p:spPr>
          <a:xfrm>
            <a:off x="914400" y="461772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当時のGDMTが背景。ARNIの使用率などは今と異なりうる。</a:t>
            </a:r>
            <a:endParaRPr lang="en-US" sz="1150" dirty="0"/>
          </a:p>
        </p:txBody>
      </p:sp>
      <p:sp>
        <p:nvSpPr>
          <p:cNvPr id="25" name="Shape 18"/>
          <p:cNvSpPr/>
          <p:nvPr/>
        </p:nvSpPr>
        <p:spPr>
          <a:xfrm>
            <a:off x="4443984" y="370332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4700016" y="397764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27" name="Image 5" descr="ic_war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8273" y="4115897"/>
            <a:ext cx="235549" cy="235549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5358384" y="401421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イベント駆動</a:t>
            </a:r>
            <a:endParaRPr lang="en-US" sz="1450" dirty="0"/>
          </a:p>
        </p:txBody>
      </p:sp>
      <p:sp>
        <p:nvSpPr>
          <p:cNvPr id="29" name="Text 21"/>
          <p:cNvSpPr/>
          <p:nvPr/>
        </p:nvSpPr>
        <p:spPr>
          <a:xfrm>
            <a:off x="4718304" y="461772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必要イベント数に達した時点で終了。長期の効果は別途。</a:t>
            </a:r>
            <a:endParaRPr lang="en-US" sz="1150" dirty="0"/>
          </a:p>
        </p:txBody>
      </p:sp>
      <p:sp>
        <p:nvSpPr>
          <p:cNvPr id="30" name="Shape 22"/>
          <p:cNvSpPr/>
          <p:nvPr/>
        </p:nvSpPr>
        <p:spPr>
          <a:xfrm>
            <a:off x="8247888" y="3703320"/>
            <a:ext cx="3538728" cy="1691640"/>
          </a:xfrm>
          <a:prstGeom prst="roundRect">
            <a:avLst>
              <a:gd name="adj" fmla="val 4865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31" name="Shape 23"/>
          <p:cNvSpPr/>
          <p:nvPr/>
        </p:nvSpPr>
        <p:spPr>
          <a:xfrm>
            <a:off x="8503920" y="3977640"/>
            <a:ext cx="512064" cy="51206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32" name="Image 6" descr="ic_warn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2177" y="4115897"/>
            <a:ext cx="235549" cy="235549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9162288" y="4014216"/>
            <a:ext cx="2441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選択基準</a:t>
            </a:r>
            <a:endParaRPr lang="en-US" sz="1450" dirty="0"/>
          </a:p>
        </p:txBody>
      </p:sp>
      <p:sp>
        <p:nvSpPr>
          <p:cNvPr id="34" name="Text 25"/>
          <p:cNvSpPr/>
          <p:nvPr/>
        </p:nvSpPr>
        <p:spPr>
          <a:xfrm>
            <a:off x="8522208" y="4617720"/>
            <a:ext cx="29900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NT-proBNP上昇を要件とし、比較的重症を選んでいる。</a:t>
            </a:r>
            <a:endParaRPr lang="en-US" sz="1150" dirty="0"/>
          </a:p>
        </p:txBody>
      </p:sp>
      <p:sp>
        <p:nvSpPr>
          <p:cNvPr id="35" name="Text 26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結論（HFrEFにSGLT2i）は堅いが、これらの前提を踏まえて適用する。</a:t>
            </a:r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CLINICAL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HFrEFには、糖尿病の有無を問わず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32688" y="2203704"/>
            <a:ext cx="640080" cy="64008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7" name="Image 1" descr="ic_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10" y="2376526"/>
            <a:ext cx="294437" cy="2944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83080" y="209397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SGLT2阻害薬を4本柱の1つに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1783080" y="2569464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HFrEFなら、糖尿病がなくてもダパグリフロジン10mgを導入する。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640080" y="333756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932688" y="3666744"/>
            <a:ext cx="640080" cy="64008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12" name="Image 2" descr="ic_hear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510" y="3839566"/>
            <a:ext cx="294437" cy="29443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783080" y="355701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早期・並行で立てる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1783080" y="4032504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4本柱を順番待ちにせず、できるだけ早く揃える。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640080" y="4800600"/>
            <a:ext cx="10881360" cy="1298448"/>
          </a:xfrm>
          <a:prstGeom prst="roundRect">
            <a:avLst>
              <a:gd name="adj" fmla="val 6338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32688" y="5129784"/>
            <a:ext cx="640080" cy="64008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17" name="Image 3" descr="ic_war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510" y="5302606"/>
            <a:ext cx="294437" cy="29443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783080" y="5020056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導入時は体液・腎に注意</a:t>
            </a:r>
            <a:endParaRPr lang="en-US" sz="1700" dirty="0"/>
          </a:p>
        </p:txBody>
      </p:sp>
      <p:sp>
        <p:nvSpPr>
          <p:cNvPr id="19" name="Text 13"/>
          <p:cNvSpPr/>
          <p:nvPr/>
        </p:nvSpPr>
        <p:spPr>
          <a:xfrm>
            <a:off x="1783080" y="5495544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脱水・eGFR低下に留意。忍容性は概ね良好。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「糖尿病がある人だけ」ではない。HFrEFそのものへの標準治療。</a:t>
            </a:r>
            <a:endParaRPr lang="en-US" sz="11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CHECK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HFrEFへのSGLT2阻害薬の立ち位置は？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965960"/>
            <a:ext cx="7040880" cy="960120"/>
          </a:xfrm>
          <a:prstGeom prst="roundRect">
            <a:avLst>
              <a:gd name="adj" fmla="val 8571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240280"/>
            <a:ext cx="420624" cy="42062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3B4B5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4400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508760" y="1965960"/>
            <a:ext cx="5943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糖尿病を合併する人にだけ使う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40080" y="3063240"/>
            <a:ext cx="7040880" cy="960120"/>
          </a:xfrm>
          <a:prstGeom prst="roundRect">
            <a:avLst>
              <a:gd name="adj" fmla="val 8571"/>
            </a:avLst>
          </a:prstGeom>
          <a:solidFill>
            <a:srgbClr val="163427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337560"/>
            <a:ext cx="420624" cy="42062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14400" y="33375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b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508760" y="3063240"/>
            <a:ext cx="5943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糖尿病の有無を問わず、4本柱の1つとして使う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903720" y="3063240"/>
            <a:ext cx="685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正解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7040880" cy="960120"/>
          </a:xfrm>
          <a:prstGeom prst="roundRect">
            <a:avLst>
              <a:gd name="adj" fmla="val 8571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914400" y="4434840"/>
            <a:ext cx="420624" cy="42062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3B4B5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14400" y="44348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508760" y="4160520"/>
            <a:ext cx="5943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他の3剤が効かないときの最後の手段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955280" y="1965960"/>
            <a:ext cx="3566160" cy="3246120"/>
          </a:xfrm>
          <a:prstGeom prst="roundRect">
            <a:avLst>
              <a:gd name="adj" fmla="val 2535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8229600" y="2240280"/>
            <a:ext cx="566928" cy="566928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20" name="Image 1" descr="ic_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671" y="2393351"/>
            <a:ext cx="260787" cy="260787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8961120" y="22860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ポイント</a:t>
            </a:r>
            <a:endParaRPr lang="en-US" sz="1400" dirty="0"/>
          </a:p>
        </p:txBody>
      </p:sp>
      <p:sp>
        <p:nvSpPr>
          <p:cNvPr id="22" name="Text 18"/>
          <p:cNvSpPr/>
          <p:nvPr/>
        </p:nvSpPr>
        <p:spPr>
          <a:xfrm>
            <a:off x="8229600" y="3063240"/>
            <a:ext cx="31089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DAPA-HFが示したのは、糖尿病の有無を問わずHFrEFの予後を改善するということ。4本柱の1つとして早期に。</a:t>
            </a:r>
            <a:endParaRPr lang="en-US" sz="1350" dirty="0"/>
          </a:p>
        </p:txBody>
      </p:sp>
      <p:sp>
        <p:nvSpPr>
          <p:cNvPr id="23" name="Text 19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主要複合を約26%低減。糖尿病の有無で効果は変わらない。</a:t>
            </a:r>
            <a:endParaRPr lang="en-US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REFERENCES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参考文献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58368" y="1783080"/>
            <a:ext cx="731520" cy="73152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6" name="Image 1" descr="ic_boo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878" y="1980590"/>
            <a:ext cx="336499" cy="33649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8368" y="29260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1)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280160" y="292608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McMurray JJV, et al. Dapagliflozin in Patients with Heart Failure and Reduced Ejection Fraction (DAPA-HF). N Engl J Med. 2019; 381: 1995-2008.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658368" y="3886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2)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280160" y="3886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Packer M, et al. Cardiovascular and Renal Outcomes with Empagliflozin in Heart Failure (EMPEROR-Reduced). N Engl J Med. 2020; 383: 1413-1424.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Paper Cruxy ・ Evidence Digest</a:t>
            </a:r>
            <a:endParaRPr lang="en-US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ver_dapa_hf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SUMMARY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Take Home Message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58368" y="1965960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600200" y="1993392"/>
            <a:ext cx="9784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HFrEFへのダパグリフロジン10mgは、HF悪化・心血管死の複合を約26%低減（16.3% vs 21.2%、HR 0.74）。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58368" y="299008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600200" y="3017520"/>
            <a:ext cx="9784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効果は糖尿病の有無を問わない（糖尿病なしでもHR 0.73）＝「心不全薬」。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58368" y="4014216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600200" y="4041648"/>
            <a:ext cx="9784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HF悪化・心血管死・全死亡・症状（KCCQ）まで一貫改善。腎機能低下も緩やかで忍容性良好。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58368" y="5038344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1600200" y="5065776"/>
            <a:ext cx="9784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SGLT2阻害薬はHFrEF治療の"4本目の柱"。糖尿病の有無を問わず、早期・並行で立てる。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58368" y="61722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Paper Cruxy</a:t>
            </a:r>
            <a:pPr indent="0" marL="0">
              <a:buNone/>
            </a:pPr>
            <a:r>
              <a:rPr lang="en-US" sz="14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     papercruxy.com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CLINICAL QUESTION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HFrEFに、SGLT2阻害薬は効くか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920240"/>
            <a:ext cx="10881360" cy="2743200"/>
          </a:xfrm>
          <a:prstGeom prst="roundRect">
            <a:avLst>
              <a:gd name="adj" fmla="val 30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1005840" y="2286000"/>
            <a:ext cx="101498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標準治療を受けるHFrEF患者に、</a:t>
            </a:r>
            <a:endParaRPr lang="en-US" sz="2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5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ダパグリフロジン10mg</a:t>
            </a:r>
            <a:pPr indent="0" marL="0">
              <a:lnSpc>
                <a:spcPct val="130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の上乗せは、</a:t>
            </a:r>
            <a:endParaRPr lang="en-US" sz="2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500" b="1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糖尿病の有無を問わず</a:t>
            </a:r>
            <a:pPr indent="0" marL="0">
              <a:lnSpc>
                <a:spcPct val="130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心不全悪化・心血管死を減らすか？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NYHA II-IV・LVEF≤40%・NT-proBNP上昇の4744例・国際RCTで検証した。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ROADMAP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この5セクションで読み解く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10881360" cy="841248"/>
          </a:xfrm>
          <a:prstGeom prst="roundRect">
            <a:avLst>
              <a:gd name="adj" fmla="val 978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14400" y="1828800"/>
            <a:ext cx="77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828800" y="1828800"/>
            <a:ext cx="2743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572000" y="1828800"/>
            <a:ext cx="66751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デザイン・対象・介入・アウトカム/統計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40080" y="2761488"/>
            <a:ext cx="10881360" cy="841248"/>
          </a:xfrm>
          <a:prstGeom prst="roundRect">
            <a:avLst>
              <a:gd name="adj" fmla="val 978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914400" y="2761488"/>
            <a:ext cx="77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828800" y="2761488"/>
            <a:ext cx="2743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Results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572000" y="2761488"/>
            <a:ext cx="66751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ベースライン／主要／構成要素／症状／サブグループ／安全性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40080" y="3694176"/>
            <a:ext cx="10881360" cy="841248"/>
          </a:xfrm>
          <a:prstGeom prst="roundRect">
            <a:avLst>
              <a:gd name="adj" fmla="val 978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914400" y="3694176"/>
            <a:ext cx="77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1828800" y="3694176"/>
            <a:ext cx="2743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Discussion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4572000" y="3694176"/>
            <a:ext cx="66751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なぜ効くか・糖尿病非依存・4本柱・後続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640080" y="4626864"/>
            <a:ext cx="10881360" cy="841248"/>
          </a:xfrm>
          <a:prstGeom prst="roundRect">
            <a:avLst>
              <a:gd name="adj" fmla="val 978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914400" y="4626864"/>
            <a:ext cx="77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1828800" y="4626864"/>
            <a:ext cx="2743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Limitations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4572000" y="4626864"/>
            <a:ext cx="66751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この試験を読むときの前提と弱点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640080" y="5559552"/>
            <a:ext cx="10881360" cy="841248"/>
          </a:xfrm>
          <a:prstGeom prst="roundRect">
            <a:avLst>
              <a:gd name="adj" fmla="val 9783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914400" y="5559552"/>
            <a:ext cx="7772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C4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1828800" y="5559552"/>
            <a:ext cx="2743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Clinical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572000" y="5559552"/>
            <a:ext cx="66751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明日の外来で、どう使うか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Paper Cruxy ・ Evidence Digest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F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_bg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SECTION 01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66928" y="1828800"/>
            <a:ext cx="4572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2F6FA">
                    <a:alpha val="7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0" dirty="0"/>
          </a:p>
        </p:txBody>
      </p:sp>
      <p:sp>
        <p:nvSpPr>
          <p:cNvPr id="5" name="Text 2"/>
          <p:cNvSpPr/>
          <p:nvPr/>
        </p:nvSpPr>
        <p:spPr>
          <a:xfrm>
            <a:off x="658368" y="39776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 ─ 試験デザイン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676656" y="47091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誰に・何を上乗せし・どう測り・どう解析したか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  ─  DESIGN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国際・多施設・二重盲検・イベント駆動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10881360" cy="4114800"/>
          </a:xfrm>
          <a:prstGeom prst="roundRect">
            <a:avLst>
              <a:gd name="adj" fmla="val 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03120"/>
            <a:ext cx="640080" cy="640080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FB0D6"/>
            </a:solidFill>
            <a:prstDash val="solid"/>
          </a:ln>
        </p:spPr>
      </p:sp>
      <p:pic>
        <p:nvPicPr>
          <p:cNvPr id="7" name="Image 1" descr="ic_flas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942" y="2275942"/>
            <a:ext cx="294437" cy="2944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2286000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8FB0D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デザインの骨格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1005840" y="2971800"/>
            <a:ext cx="101498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20カ国・410施設の国際多施設・並行群間・無作為化比較試験（1:1）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二重盲検・プラセボ対照。主要イベント数に達するまで追跡する「イベント駆動」型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アウトカムは盲検下の判定委員会が評価（バイアスを抑える）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追跡期間の中央値は18.2カ月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既存のベスト治療に上乗せして効くかを、実臨床に近い多施設で検証する設計。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  ─  POPULATION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HFrEF・4744例、糖尿病の有無は問わない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349240" cy="4114800"/>
          </a:xfrm>
          <a:prstGeom prst="roundRect">
            <a:avLst>
              <a:gd name="adj" fmla="val 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5740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7" name="Image 1" descr="ic_us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346" y="2220346"/>
            <a:ext cx="277612" cy="2776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91640" y="2212848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組み入れ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960120" y="2834640"/>
            <a:ext cx="47548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NYHA II-IV・LVEF≤40%のHFrEF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NT-proBNP上昇（重症度の担保）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糖尿病の有無を問わない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標準治療（GDMT）を受けている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6172200" y="1783080"/>
            <a:ext cx="5349240" cy="4114800"/>
          </a:xfrm>
          <a:prstGeom prst="roundRect">
            <a:avLst>
              <a:gd name="adj" fmla="val 2000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46520" y="2057400"/>
            <a:ext cx="603504" cy="603504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12" name="Image 2" descr="ic_war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466" y="2220346"/>
            <a:ext cx="277612" cy="27761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23760" y="2212848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主な除外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6492240" y="2834640"/>
            <a:ext cx="47548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eGFR&lt;30（高度腎不全）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1型糖尿病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症候性の低血圧・低SBP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最近の心血管イベント 等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「糖尿病の有無を問わない」組み入れが、この試験の核心的な設計。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  ─  INTERVENTION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標準治療に、10mgを上乗せ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349240" cy="4114800"/>
          </a:xfrm>
          <a:prstGeom prst="roundRect">
            <a:avLst>
              <a:gd name="adj" fmla="val 2000"/>
            </a:avLst>
          </a:prstGeom>
          <a:solidFill>
            <a:srgbClr val="16283A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640080" y="1783080"/>
            <a:ext cx="5349240" cy="658368"/>
          </a:xfrm>
          <a:prstGeom prst="roundRect">
            <a:avLst>
              <a:gd name="adj" fmla="val 12500"/>
            </a:avLst>
          </a:prstGeom>
          <a:solidFill>
            <a:srgbClr val="1C3A32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1783080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介入群（n=2373）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60120" y="2697480"/>
            <a:ext cx="47548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ダパグリフロジン10mg 1日1回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標準治療（GDMT）に上乗せ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1日1回・固定用量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172200" y="1783080"/>
            <a:ext cx="5349240" cy="4114800"/>
          </a:xfrm>
          <a:prstGeom prst="roundRect">
            <a:avLst>
              <a:gd name="adj" fmla="val 2000"/>
            </a:avLst>
          </a:prstGeom>
          <a:solidFill>
            <a:srgbClr val="1E2733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172200" y="1783080"/>
            <a:ext cx="5349240" cy="658368"/>
          </a:xfrm>
          <a:prstGeom prst="roundRect">
            <a:avLst>
              <a:gd name="adj" fmla="val 12500"/>
            </a:avLst>
          </a:prstGeom>
          <a:solidFill>
            <a:srgbClr val="2A2F3A"/>
          </a:solidFill>
          <a:ln/>
        </p:spPr>
      </p:sp>
      <p:sp>
        <p:nvSpPr>
          <p:cNvPr id="11" name="Text 8"/>
          <p:cNvSpPr/>
          <p:nvPr/>
        </p:nvSpPr>
        <p:spPr>
          <a:xfrm>
            <a:off x="6492240" y="1783080"/>
            <a:ext cx="4754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対照群（n=2371）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6492240" y="2697480"/>
            <a:ext cx="475488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プラセボ 1日1回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標準治療（GDMT）に上乗せ</a:t>
            </a:r>
            <a:endParaRPr lang="en-US" sz="13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見た目が同一の錠剤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「既存のベスト治療にさらに乗せて効くか」を問う、上乗せデザイン。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21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5720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●  </a:t>
            </a:r>
            <a:pPr indent="0" marL="0">
              <a:buNone/>
            </a:pPr>
            <a:r>
              <a:rPr lang="en-US" sz="1100" b="1" spc="3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METHODS  ─  OUTCOMES &amp; ANALYSIS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80" y="786384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F6F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主要は「HF悪化 or 心血管死」の複合</a:t>
            </a:r>
            <a:endParaRPr lang="en-US" sz="2500" dirty="0"/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3538728" cy="4114800"/>
          </a:xfrm>
          <a:prstGeom prst="roundRect">
            <a:avLst>
              <a:gd name="adj" fmla="val 2326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57400"/>
            <a:ext cx="566928" cy="566928"/>
          </a:xfrm>
          <a:prstGeom prst="ellipse">
            <a:avLst/>
          </a:prstGeom>
          <a:solidFill>
            <a:srgbClr val="13202F"/>
          </a:solidFill>
          <a:ln w="15875">
            <a:solidFill>
              <a:srgbClr val="FFC46B"/>
            </a:solidFill>
            <a:prstDash val="solid"/>
          </a:ln>
        </p:spPr>
      </p:sp>
      <p:pic>
        <p:nvPicPr>
          <p:cNvPr id="7" name="Image 1" descr="ic_targ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471" y="2210471"/>
            <a:ext cx="260787" cy="26078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45920" y="219456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C46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主要アウトカム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960120" y="2834640"/>
            <a:ext cx="310896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HF悪化（入院/IV要する緊急受診）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または心血管死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いずれか初回の複合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325112" y="1783080"/>
            <a:ext cx="3538728" cy="4114800"/>
          </a:xfrm>
          <a:prstGeom prst="roundRect">
            <a:avLst>
              <a:gd name="adj" fmla="val 2326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599432" y="2057400"/>
            <a:ext cx="566928" cy="566928"/>
          </a:xfrm>
          <a:prstGeom prst="ellipse">
            <a:avLst/>
          </a:prstGeom>
          <a:solidFill>
            <a:srgbClr val="13202F"/>
          </a:solidFill>
          <a:ln w="15875">
            <a:solidFill>
              <a:srgbClr val="8FB0D6"/>
            </a:solidFill>
            <a:prstDash val="solid"/>
          </a:ln>
        </p:spPr>
      </p:sp>
      <p:pic>
        <p:nvPicPr>
          <p:cNvPr id="12" name="Image 2" descr="ic_lis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503" y="2210471"/>
            <a:ext cx="260787" cy="26078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330952" y="219456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8FB0D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主な副次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4617720" y="2834640"/>
            <a:ext cx="310896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心血管死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全死亡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HF入院（初回・再発）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KCCQ（症状スコア）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8010144" y="1783080"/>
            <a:ext cx="3529584" cy="4114800"/>
          </a:xfrm>
          <a:prstGeom prst="roundRect">
            <a:avLst>
              <a:gd name="adj" fmla="val 2332"/>
            </a:avLst>
          </a:prstGeom>
          <a:solidFill>
            <a:srgbClr val="1E2C3B"/>
          </a:solidFill>
          <a:ln w="12700">
            <a:solidFill>
              <a:srgbClr val="3B4B5E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42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8284464" y="2057400"/>
            <a:ext cx="566928" cy="566928"/>
          </a:xfrm>
          <a:prstGeom prst="ellipse">
            <a:avLst/>
          </a:prstGeom>
          <a:solidFill>
            <a:srgbClr val="13202F"/>
          </a:solidFill>
          <a:ln w="15875">
            <a:solidFill>
              <a:srgbClr val="4FE0A8"/>
            </a:solidFill>
            <a:prstDash val="solid"/>
          </a:ln>
        </p:spPr>
      </p:sp>
      <p:pic>
        <p:nvPicPr>
          <p:cNvPr id="17" name="Image 3" descr="ic_balanc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7535" y="2210471"/>
            <a:ext cx="260787" cy="26078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015984" y="219456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4FE0A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解析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8302752" y="2834640"/>
            <a:ext cx="310896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ITT・Cox比例ハザード（HR）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糖尿病の有無で層別化</a:t>
            </a:r>
            <a:endParaRPr lang="en-US" sz="12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C3D0D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事前設定サブグループ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195A9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硬い複合エンドポイントに加え、症状（KCCQ）まで評価する設計。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Paper Cruxy</dc:creator>
  <cp:lastModifiedBy>Paper Cruxy</cp:lastModifiedBy>
  <cp:revision>1</cp:revision>
  <dcterms:created xsi:type="dcterms:W3CDTF">2026-08-08T01:47:28Z</dcterms:created>
  <dcterms:modified xsi:type="dcterms:W3CDTF">2026-08-08T01:47:28Z</dcterms:modified>
</cp:coreProperties>
</file>