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Lst>
  <p:notesMasterIdLst>
    <p:notesMasterId r:id="rId8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notesMaster" Target="notesMasters/notesMaster1.xml"/><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1.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slideLayout" Target="../slideLayouts/slideLayout1.xml"/><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1.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slideLayout" Target="../slideLayouts/slideLayout1.xml"/><Relationship Id="rId6"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image" Target="../media/image-39-2.png"/><Relationship Id="rId3" Type="http://schemas.openxmlformats.org/officeDocument/2006/relationships/image" Target="../media/image-39-3.png"/><Relationship Id="rId4" Type="http://schemas.openxmlformats.org/officeDocument/2006/relationships/image" Target="../media/image-39-4.png"/><Relationship Id="rId5" Type="http://schemas.openxmlformats.org/officeDocument/2006/relationships/slideLayout" Target="../slideLayouts/slideLayout1.xml"/><Relationship Id="rId6"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png"/><Relationship Id="rId2" Type="http://schemas.openxmlformats.org/officeDocument/2006/relationships/image" Target="../media/image-40-2.png"/><Relationship Id="rId3" Type="http://schemas.openxmlformats.org/officeDocument/2006/relationships/slideLayout" Target="../slideLayouts/slideLayout1.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image" Target="../media/image-43-2.png"/><Relationship Id="rId3" Type="http://schemas.openxmlformats.org/officeDocument/2006/relationships/slideLayout" Target="../slideLayouts/slideLayout1.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png"/><Relationship Id="rId3" Type="http://schemas.openxmlformats.org/officeDocument/2006/relationships/slideLayout" Target="../slideLayouts/slideLayout1.xml"/><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image" Target="../media/image-46-2.png"/><Relationship Id="rId3" Type="http://schemas.openxmlformats.org/officeDocument/2006/relationships/slideLayout" Target="../slideLayouts/slideLayout1.xml"/><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image" Target="../media/image-48-2.png"/><Relationship Id="rId3" Type="http://schemas.openxmlformats.org/officeDocument/2006/relationships/slideLayout" Target="../slideLayouts/slideLayout1.xml"/><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png"/><Relationship Id="rId3" Type="http://schemas.openxmlformats.org/officeDocument/2006/relationships/slideLayout" Target="../slideLayouts/slideLayout1.xml"/><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image" Target="../media/image-50-2.png"/><Relationship Id="rId3" Type="http://schemas.openxmlformats.org/officeDocument/2006/relationships/slideLayout" Target="../slideLayouts/slideLayout1.xml"/><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png"/><Relationship Id="rId2" Type="http://schemas.openxmlformats.org/officeDocument/2006/relationships/image" Target="../media/image-51-2.png"/><Relationship Id="rId3" Type="http://schemas.openxmlformats.org/officeDocument/2006/relationships/slideLayout" Target="../slideLayouts/slideLayout1.xml"/><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slideLayout" Target="../slideLayouts/slideLayout1.xml"/><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image" Target="../media/image-53-2.png"/><Relationship Id="rId3" Type="http://schemas.openxmlformats.org/officeDocument/2006/relationships/image" Target="../media/image-53-3.png"/><Relationship Id="rId4" Type="http://schemas.openxmlformats.org/officeDocument/2006/relationships/image" Target="../media/image-53-4.png"/><Relationship Id="rId5" Type="http://schemas.openxmlformats.org/officeDocument/2006/relationships/slideLayout" Target="../slideLayouts/slideLayout1.xml"/><Relationship Id="rId6"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image" Target="../media/image-55-2.png"/><Relationship Id="rId3" Type="http://schemas.openxmlformats.org/officeDocument/2006/relationships/image" Target="../media/image-55-3.png"/><Relationship Id="rId4" Type="http://schemas.openxmlformats.org/officeDocument/2006/relationships/slideLayout" Target="../slideLayouts/slideLayout1.xml"/><Relationship Id="rId5"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image" Target="../media/image-57-2.png"/><Relationship Id="rId3" Type="http://schemas.openxmlformats.org/officeDocument/2006/relationships/image" Target="../media/image-57-3.png"/><Relationship Id="rId4" Type="http://schemas.openxmlformats.org/officeDocument/2006/relationships/image" Target="../media/image-57-4.png"/><Relationship Id="rId5" Type="http://schemas.openxmlformats.org/officeDocument/2006/relationships/slideLayout" Target="../slideLayouts/slideLayout1.xml"/><Relationship Id="rId6"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image" Target="../media/image-59-2.png"/><Relationship Id="rId3" Type="http://schemas.openxmlformats.org/officeDocument/2006/relationships/slideLayout" Target="../slideLayouts/slideLayout1.xml"/><Relationship Id="rId4"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image" Target="../media/image-60-2.png"/><Relationship Id="rId3" Type="http://schemas.openxmlformats.org/officeDocument/2006/relationships/image" Target="../media/image-60-3.png"/><Relationship Id="rId4" Type="http://schemas.openxmlformats.org/officeDocument/2006/relationships/slideLayout" Target="../slideLayouts/slideLayout1.xml"/><Relationship Id="rId5"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image" Target="../media/image-61-2.png"/><Relationship Id="rId3" Type="http://schemas.openxmlformats.org/officeDocument/2006/relationships/image" Target="../media/image-61-3.png"/><Relationship Id="rId4" Type="http://schemas.openxmlformats.org/officeDocument/2006/relationships/image" Target="../media/image-61-4.png"/><Relationship Id="rId5" Type="http://schemas.openxmlformats.org/officeDocument/2006/relationships/slideLayout" Target="../slideLayouts/slideLayout1.xml"/><Relationship Id="rId6"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png"/><Relationship Id="rId2" Type="http://schemas.openxmlformats.org/officeDocument/2006/relationships/image" Target="../media/image-62-2.png"/><Relationship Id="rId3" Type="http://schemas.openxmlformats.org/officeDocument/2006/relationships/image" Target="../media/image-62-3.png"/><Relationship Id="rId4" Type="http://schemas.openxmlformats.org/officeDocument/2006/relationships/slideLayout" Target="../slideLayouts/slideLayout1.xml"/><Relationship Id="rId5"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image" Target="../media/image-63-2.png"/><Relationship Id="rId3" Type="http://schemas.openxmlformats.org/officeDocument/2006/relationships/image" Target="../media/image-63-2.png"/><Relationship Id="rId4" Type="http://schemas.openxmlformats.org/officeDocument/2006/relationships/image" Target="../media/image-63-4.png"/><Relationship Id="rId5" Type="http://schemas.openxmlformats.org/officeDocument/2006/relationships/slideLayout" Target="../slideLayouts/slideLayout1.xml"/><Relationship Id="rId6"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png"/><Relationship Id="rId2" Type="http://schemas.openxmlformats.org/officeDocument/2006/relationships/image" Target="../media/image-64-2.png"/><Relationship Id="rId3" Type="http://schemas.openxmlformats.org/officeDocument/2006/relationships/image" Target="../media/image-64-3.png"/><Relationship Id="rId4" Type="http://schemas.openxmlformats.org/officeDocument/2006/relationships/image" Target="../media/image-64-4.png"/><Relationship Id="rId5" Type="http://schemas.openxmlformats.org/officeDocument/2006/relationships/slideLayout" Target="../slideLayouts/slideLayout1.xml"/><Relationship Id="rId6"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image" Target="../media/image-66-2.png"/><Relationship Id="rId3" Type="http://schemas.openxmlformats.org/officeDocument/2006/relationships/image" Target="../media/image-66-3.png"/><Relationship Id="rId4" Type="http://schemas.openxmlformats.org/officeDocument/2006/relationships/image" Target="../media/image-66-4.png"/><Relationship Id="rId5" Type="http://schemas.openxmlformats.org/officeDocument/2006/relationships/image" Target="../media/image-66-5.png"/><Relationship Id="rId6" Type="http://schemas.openxmlformats.org/officeDocument/2006/relationships/image" Target="../media/image-66-6.png"/><Relationship Id="rId7" Type="http://schemas.openxmlformats.org/officeDocument/2006/relationships/image" Target="../media/image-66-7.png"/><Relationship Id="rId8" Type="http://schemas.openxmlformats.org/officeDocument/2006/relationships/slideLayout" Target="../slideLayouts/slideLayout1.xml"/><Relationship Id="rId9"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png"/><Relationship Id="rId2" Type="http://schemas.openxmlformats.org/officeDocument/2006/relationships/image" Target="../media/image-67-2.png"/><Relationship Id="rId3" Type="http://schemas.openxmlformats.org/officeDocument/2006/relationships/image" Target="../media/image-67-3.png"/><Relationship Id="rId4" Type="http://schemas.openxmlformats.org/officeDocument/2006/relationships/image" Target="../media/image-67-4.png"/><Relationship Id="rId5" Type="http://schemas.openxmlformats.org/officeDocument/2006/relationships/slideLayout" Target="../slideLayouts/slideLayout1.xml"/><Relationship Id="rId6"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image" Target="../media/image-70-2.png"/><Relationship Id="rId3" Type="http://schemas.openxmlformats.org/officeDocument/2006/relationships/image" Target="../media/image-70-3.png"/><Relationship Id="rId4" Type="http://schemas.openxmlformats.org/officeDocument/2006/relationships/slideLayout" Target="../slideLayouts/slideLayout1.xml"/><Relationship Id="rId5"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image" Target="../media/image-71-2.png"/><Relationship Id="rId3" Type="http://schemas.openxmlformats.org/officeDocument/2006/relationships/image" Target="../media/image-71-3.png"/><Relationship Id="rId4" Type="http://schemas.openxmlformats.org/officeDocument/2006/relationships/image" Target="../media/image-71-4.png"/><Relationship Id="rId5" Type="http://schemas.openxmlformats.org/officeDocument/2006/relationships/slideLayout" Target="../slideLayouts/slideLayout1.xml"/><Relationship Id="rId6"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png"/><Relationship Id="rId2" Type="http://schemas.openxmlformats.org/officeDocument/2006/relationships/slideLayout" Target="../slideLayouts/slideLayout1.xml"/><Relationship Id="rId3"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image" Target="../media/image-73-2.png"/><Relationship Id="rId3" Type="http://schemas.openxmlformats.org/officeDocument/2006/relationships/slideLayout" Target="../slideLayouts/slideLayout1.xml"/><Relationship Id="rId4"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image" Target="../media/image-74-1.png"/><Relationship Id="rId2" Type="http://schemas.openxmlformats.org/officeDocument/2006/relationships/image" Target="../media/image-74-2.png"/><Relationship Id="rId3" Type="http://schemas.openxmlformats.org/officeDocument/2006/relationships/image" Target="../media/image-74-3.png"/><Relationship Id="rId4" Type="http://schemas.openxmlformats.org/officeDocument/2006/relationships/image" Target="../media/image-74-4.png"/><Relationship Id="rId5" Type="http://schemas.openxmlformats.org/officeDocument/2006/relationships/slideLayout" Target="../slideLayouts/slideLayout1.xml"/><Relationship Id="rId6"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pn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image" Target="../media/image-76-2.png"/><Relationship Id="rId3" Type="http://schemas.openxmlformats.org/officeDocument/2006/relationships/image" Target="../media/image-76-3.png"/><Relationship Id="rId4" Type="http://schemas.openxmlformats.org/officeDocument/2006/relationships/image" Target="../media/image-76-4.png"/><Relationship Id="rId5" Type="http://schemas.openxmlformats.org/officeDocument/2006/relationships/slideLayout" Target="../slideLayouts/slideLayout1.xml"/><Relationship Id="rId6"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image" Target="../media/image-77-1.png"/><Relationship Id="rId2" Type="http://schemas.openxmlformats.org/officeDocument/2006/relationships/slideLayout" Target="../slideLayouts/slideLayout1.xml"/><Relationship Id="rId3"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image" Target="../media/image-78-2.png"/><Relationship Id="rId3" Type="http://schemas.openxmlformats.org/officeDocument/2006/relationships/slideLayout" Target="../slideLayouts/slideLayout1.xml"/><Relationship Id="rId4"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png"/><Relationship Id="rId2" Type="http://schemas.openxmlformats.org/officeDocument/2006/relationships/image" Target="../media/image-79-2.png"/><Relationship Id="rId3" Type="http://schemas.openxmlformats.org/officeDocument/2006/relationships/slideLayout" Target="../slideLayouts/slideLayout1.xml"/><Relationship Id="rId4"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image" Target="../media/image-80-2.png"/><Relationship Id="rId3" Type="http://schemas.openxmlformats.org/officeDocument/2006/relationships/slideLayout" Target="../slideLayouts/slideLayout1.xml"/><Relationship Id="rId4"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png"/><Relationship Id="rId2" Type="http://schemas.openxmlformats.org/officeDocument/2006/relationships/image" Target="../media/image-81-2.png"/><Relationship Id="rId3" Type="http://schemas.openxmlformats.org/officeDocument/2006/relationships/slideLayout" Target="../slideLayouts/slideLayout1.xml"/><Relationship Id="rId4"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F16"/>
        </a:solidFill>
      </p:bgPr>
    </p:bg>
    <p:spTree>
      <p:nvGrpSpPr>
        <p:cNvPr id="1" name=""/>
        <p:cNvGrpSpPr/>
        <p:nvPr/>
      </p:nvGrpSpPr>
      <p:grpSpPr>
        <a:xfrm>
          <a:off x="0" y="0"/>
          <a:ext cx="0" cy="0"/>
          <a:chOff x="0" y="0"/>
          <a:chExt cx="0" cy="0"/>
        </a:xfrm>
      </p:grpSpPr>
      <p:pic>
        <p:nvPicPr>
          <p:cNvPr id="2" name="Image 0" descr="cover_dapa-hf.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58368" y="566928"/>
            <a:ext cx="10058400" cy="310896"/>
          </a:xfrm>
          <a:prstGeom prst="rect">
            <a:avLst/>
          </a:prstGeom>
          <a:noFill/>
          <a:ln/>
        </p:spPr>
        <p:txBody>
          <a:bodyPr wrap="square" lIns="0" tIns="0" rIns="0" bIns="0" rtlCol="0" anchor="ctr"/>
          <a:lstStyle/>
          <a:p>
            <a:pPr indent="0" marL="0">
              <a:buNone/>
            </a:pPr>
            <a:r>
              <a:rPr lang="en-US" sz="1200" b="1" spc="300" kern="0" dirty="0">
                <a:solidFill>
                  <a:srgbClr val="FFC46B"/>
                </a:solidFill>
                <a:latin typeface="Meiryo" pitchFamily="34" charset="0"/>
                <a:ea typeface="Meiryo" pitchFamily="34" charset="-122"/>
                <a:cs typeface="Meiryo" pitchFamily="34" charset="-120"/>
              </a:rPr>
              <a:t>●  </a:t>
            </a:r>
            <a:pPr indent="0" marL="0">
              <a:buNone/>
            </a:pPr>
            <a:r>
              <a:rPr lang="en-US" sz="1200" b="1" spc="300" kern="0" dirty="0">
                <a:solidFill>
                  <a:srgbClr val="FFC46B"/>
                </a:solidFill>
                <a:latin typeface="Meiryo" pitchFamily="34" charset="0"/>
                <a:ea typeface="Meiryo" pitchFamily="34" charset="-122"/>
                <a:cs typeface="Meiryo" pitchFamily="34" charset="-120"/>
              </a:rPr>
              <a:t>PAPER CRUXY  ─  KEY PAPER DECK</a:t>
            </a:r>
            <a:endParaRPr lang="en-US" sz="1200" dirty="0"/>
          </a:p>
        </p:txBody>
      </p:sp>
      <p:sp>
        <p:nvSpPr>
          <p:cNvPr id="4" name="Text 1"/>
          <p:cNvSpPr/>
          <p:nvPr/>
        </p:nvSpPr>
        <p:spPr>
          <a:xfrm>
            <a:off x="640080" y="2011680"/>
            <a:ext cx="10607040" cy="1737360"/>
          </a:xfrm>
          <a:prstGeom prst="rect">
            <a:avLst/>
          </a:prstGeom>
          <a:noFill/>
          <a:ln/>
        </p:spPr>
        <p:txBody>
          <a:bodyPr wrap="square" lIns="0" tIns="0" rIns="0" bIns="0" rtlCol="0" anchor="ctr"/>
          <a:lstStyle/>
          <a:p>
            <a:pPr indent="0" marL="0">
              <a:lnSpc>
                <a:spcPct val="108000"/>
              </a:lnSpc>
              <a:buNone/>
            </a:pPr>
            <a:r>
              <a:rPr lang="en-US" sz="4600" b="1" dirty="0">
                <a:solidFill>
                  <a:srgbClr val="F2F6FA"/>
                </a:solidFill>
                <a:latin typeface="Meiryo" pitchFamily="34" charset="0"/>
                <a:ea typeface="Meiryo" pitchFamily="34" charset="-122"/>
                <a:cs typeface="Meiryo" pitchFamily="34" charset="-120"/>
              </a:rPr>
              <a:t>糖尿病がなくても、</a:t>
            </a:r>
            <a:endParaRPr lang="en-US" sz="4600" dirty="0"/>
          </a:p>
          <a:p>
            <a:pPr indent="0" marL="0">
              <a:lnSpc>
                <a:spcPct val="108000"/>
              </a:lnSpc>
              <a:buNone/>
            </a:pPr>
            <a:r>
              <a:rPr lang="en-US" sz="4600" b="1" dirty="0">
                <a:solidFill>
                  <a:srgbClr val="F2F6FA"/>
                </a:solidFill>
                <a:latin typeface="Meiryo" pitchFamily="34" charset="0"/>
                <a:ea typeface="Meiryo" pitchFamily="34" charset="-122"/>
                <a:cs typeface="Meiryo" pitchFamily="34" charset="-120"/>
              </a:rPr>
              <a:t>心不全は減った。</a:t>
            </a:r>
            <a:endParaRPr lang="en-US" sz="4600" dirty="0"/>
          </a:p>
        </p:txBody>
      </p:sp>
      <p:sp>
        <p:nvSpPr>
          <p:cNvPr id="5" name="Text 2"/>
          <p:cNvSpPr/>
          <p:nvPr/>
        </p:nvSpPr>
        <p:spPr>
          <a:xfrm>
            <a:off x="658368" y="3977640"/>
            <a:ext cx="11155680" cy="457200"/>
          </a:xfrm>
          <a:prstGeom prst="rect">
            <a:avLst/>
          </a:prstGeom>
          <a:noFill/>
          <a:ln/>
        </p:spPr>
        <p:txBody>
          <a:bodyPr wrap="square" lIns="0" tIns="0" rIns="0" bIns="0" rtlCol="0" anchor="ctr"/>
          <a:lstStyle/>
          <a:p>
            <a:pPr indent="0" marL="0">
              <a:buNone/>
            </a:pPr>
            <a:r>
              <a:rPr lang="en-US" sz="1600" dirty="0">
                <a:solidFill>
                  <a:srgbClr val="FFC46B"/>
                </a:solidFill>
                <a:latin typeface="Meiryo" pitchFamily="34" charset="0"/>
                <a:ea typeface="Meiryo" pitchFamily="34" charset="-122"/>
                <a:cs typeface="Meiryo" pitchFamily="34" charset="-120"/>
              </a:rPr>
              <a:t>DAPA-HF  ─  HFrEFの標準治療にダパグリフロジンを上乗せした（n=4,744）</a:t>
            </a:r>
            <a:endParaRPr lang="en-US" sz="1600" dirty="0"/>
          </a:p>
        </p:txBody>
      </p:sp>
      <p:sp>
        <p:nvSpPr>
          <p:cNvPr id="6" name="Text 3"/>
          <p:cNvSpPr/>
          <p:nvPr/>
        </p:nvSpPr>
        <p:spPr>
          <a:xfrm>
            <a:off x="658368" y="4526280"/>
            <a:ext cx="11155680" cy="365760"/>
          </a:xfrm>
          <a:prstGeom prst="rect">
            <a:avLst/>
          </a:prstGeom>
          <a:noFill/>
          <a:ln/>
        </p:spPr>
        <p:txBody>
          <a:bodyPr wrap="square" lIns="0" tIns="0" rIns="0" bIns="0" rtlCol="0" anchor="ctr"/>
          <a:lstStyle/>
          <a:p>
            <a:pPr indent="0" marL="0">
              <a:buNone/>
            </a:pPr>
            <a:r>
              <a:rPr lang="en-US" sz="1300" dirty="0">
                <a:solidFill>
                  <a:srgbClr val="C3D0DC"/>
                </a:solidFill>
                <a:latin typeface="Meiryo" pitchFamily="34" charset="0"/>
                <a:ea typeface="Meiryo" pitchFamily="34" charset="-122"/>
                <a:cs typeface="Meiryo" pitchFamily="34" charset="-120"/>
              </a:rPr>
              <a:t>サブ解析10本・関連試験10本・メタ解析3本と日本のガイドラインまで</a:t>
            </a:r>
            <a:endParaRPr lang="en-US" sz="1300" dirty="0"/>
          </a:p>
        </p:txBody>
      </p:sp>
      <p:sp>
        <p:nvSpPr>
          <p:cNvPr id="7" name="Text 4"/>
          <p:cNvSpPr/>
          <p:nvPr/>
        </p:nvSpPr>
        <p:spPr>
          <a:xfrm>
            <a:off x="658368" y="5989320"/>
            <a:ext cx="11521440" cy="365760"/>
          </a:xfrm>
          <a:prstGeom prst="rect">
            <a:avLst/>
          </a:prstGeom>
          <a:noFill/>
          <a:ln/>
        </p:spPr>
        <p:txBody>
          <a:bodyPr wrap="square" lIns="0" tIns="0" rIns="0" bIns="0" rtlCol="0" anchor="ctr"/>
          <a:lstStyle/>
          <a:p>
            <a:pPr indent="0" marL="0">
              <a:buNone/>
            </a:pPr>
            <a:r>
              <a:rPr lang="en-US" sz="1300" dirty="0">
                <a:solidFill>
                  <a:srgbClr val="C3D0DC"/>
                </a:solidFill>
                <a:latin typeface="Meiryo" pitchFamily="34" charset="0"/>
                <a:ea typeface="Meiryo" pitchFamily="34" charset="-122"/>
                <a:cs typeface="Meiryo" pitchFamily="34" charset="-120"/>
              </a:rPr>
              <a:t>N Engl J Med 2019</a:t>
            </a:r>
            <a:pPr indent="0" marL="0">
              <a:buNone/>
            </a:pPr>
            <a:r>
              <a:rPr lang="en-US" sz="1300" dirty="0">
                <a:solidFill>
                  <a:srgbClr val="8195A9"/>
                </a:solidFill>
                <a:latin typeface="Meiryo" pitchFamily="34" charset="0"/>
                <a:ea typeface="Meiryo" pitchFamily="34" charset="-122"/>
                <a:cs typeface="Meiryo" pitchFamily="34" charset="-120"/>
              </a:rPr>
              <a:t>   主要 </a:t>
            </a:r>
            <a:pPr indent="0" marL="0">
              <a:buNone/>
            </a:pPr>
            <a:r>
              <a:rPr lang="en-US" sz="1300" b="1" dirty="0">
                <a:solidFill>
                  <a:srgbClr val="4FE0A8"/>
                </a:solidFill>
                <a:latin typeface="Meiryo" pitchFamily="34" charset="0"/>
                <a:ea typeface="Meiryo" pitchFamily="34" charset="-122"/>
                <a:cs typeface="Meiryo" pitchFamily="34" charset="-120"/>
              </a:rPr>
              <a:t>16.3%</a:t>
            </a:r>
            <a:pPr indent="0" marL="0">
              <a:buNone/>
            </a:pPr>
            <a:r>
              <a:rPr lang="en-US" sz="1300" dirty="0">
                <a:solidFill>
                  <a:srgbClr val="8195A9"/>
                </a:solidFill>
                <a:latin typeface="Meiryo" pitchFamily="34" charset="0"/>
                <a:ea typeface="Meiryo" pitchFamily="34" charset="-122"/>
                <a:cs typeface="Meiryo" pitchFamily="34" charset="-120"/>
              </a:rPr>
              <a:t> vs </a:t>
            </a:r>
            <a:pPr indent="0" marL="0">
              <a:buNone/>
            </a:pPr>
            <a:r>
              <a:rPr lang="en-US" sz="1300" b="1" dirty="0">
                <a:solidFill>
                  <a:srgbClr val="8FB0D6"/>
                </a:solidFill>
                <a:latin typeface="Meiryo" pitchFamily="34" charset="0"/>
                <a:ea typeface="Meiryo" pitchFamily="34" charset="-122"/>
                <a:cs typeface="Meiryo" pitchFamily="34" charset="-120"/>
              </a:rPr>
              <a:t>21.2%</a:t>
            </a:r>
            <a:pPr indent="0" marL="0">
              <a:buNone/>
            </a:pPr>
            <a:r>
              <a:rPr lang="en-US" sz="1300" dirty="0">
                <a:solidFill>
                  <a:srgbClr val="8195A9"/>
                </a:solidFill>
                <a:latin typeface="Meiryo" pitchFamily="34" charset="0"/>
                <a:ea typeface="Meiryo" pitchFamily="34" charset="-122"/>
                <a:cs typeface="Meiryo" pitchFamily="34" charset="-120"/>
              </a:rPr>
              <a:t>   HR 0.74（95%CI 0.65〜0.85）P&lt;0.001・追跡中央値18.2か月</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BACKGROUND</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なぜ、この問いが立ったのか</a:t>
            </a:r>
            <a:endParaRPr lang="en-US" sz="2400" dirty="0"/>
          </a:p>
        </p:txBody>
      </p:sp>
      <p:sp>
        <p:nvSpPr>
          <p:cNvPr id="5" name="Shape 2"/>
          <p:cNvSpPr/>
          <p:nvPr/>
        </p:nvSpPr>
        <p:spPr>
          <a:xfrm>
            <a:off x="640080" y="178308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14400" y="2039112"/>
            <a:ext cx="822960" cy="777240"/>
          </a:xfrm>
          <a:prstGeom prst="rect">
            <a:avLst/>
          </a:prstGeom>
          <a:noFill/>
          <a:ln/>
        </p:spPr>
        <p:txBody>
          <a:bodyPr wrap="square" lIns="0" tIns="0" rIns="0" bIns="0" rtlCol="0" anchor="ctr"/>
          <a:lstStyle/>
          <a:p>
            <a:pPr indent="0" marL="0">
              <a:buNone/>
            </a:pPr>
            <a:r>
              <a:rPr lang="en-US" sz="2600" b="1" dirty="0">
                <a:solidFill>
                  <a:srgbClr val="8FB0D6"/>
                </a:solidFill>
                <a:latin typeface="Arial" pitchFamily="34" charset="0"/>
                <a:ea typeface="Arial" pitchFamily="34" charset="-122"/>
                <a:cs typeface="Arial" pitchFamily="34" charset="-120"/>
              </a:rPr>
              <a:t>1</a:t>
            </a:r>
            <a:endParaRPr lang="en-US" sz="2600" dirty="0"/>
          </a:p>
        </p:txBody>
      </p:sp>
      <p:sp>
        <p:nvSpPr>
          <p:cNvPr id="7" name="Text 4"/>
          <p:cNvSpPr/>
          <p:nvPr/>
        </p:nvSpPr>
        <p:spPr>
          <a:xfrm>
            <a:off x="1920240" y="1783080"/>
            <a:ext cx="9326880" cy="1298448"/>
          </a:xfrm>
          <a:prstGeom prst="rect">
            <a:avLst/>
          </a:prstGeom>
          <a:noFill/>
          <a:ln/>
        </p:spPr>
        <p:txBody>
          <a:bodyPr wrap="square" lIns="0" tIns="0" rIns="0" bIns="0" rtlCol="0" anchor="ctr"/>
          <a:lstStyle/>
          <a:p>
            <a:pPr indent="0" marL="0">
              <a:lnSpc>
                <a:spcPct val="112000"/>
              </a:lnSpc>
              <a:buNone/>
            </a:pPr>
            <a:r>
              <a:rPr lang="en-US" sz="1400" dirty="0">
                <a:solidFill>
                  <a:srgbClr val="C3D0DC"/>
                </a:solidFill>
                <a:latin typeface="Meiryo" pitchFamily="34" charset="0"/>
                <a:ea typeface="Meiryo" pitchFamily="34" charset="-122"/>
                <a:cs typeface="Meiryo" pitchFamily="34" charset="-120"/>
              </a:rPr>
              <a:t>HFrEFにはACE阻害薬・β遮断薬・MRA、そしてARNIまでそろっていた。</a:t>
            </a:r>
            <a:endParaRPr lang="en-US" sz="1400" dirty="0"/>
          </a:p>
          <a:p>
            <a:pPr indent="0" marL="0">
              <a:lnSpc>
                <a:spcPct val="112000"/>
              </a:lnSpc>
              <a:buNone/>
            </a:pPr>
            <a:r>
              <a:rPr lang="en-US" sz="1400" dirty="0">
                <a:solidFill>
                  <a:srgbClr val="C3D0DC"/>
                </a:solidFill>
                <a:latin typeface="Meiryo" pitchFamily="34" charset="0"/>
                <a:ea typeface="Meiryo" pitchFamily="34" charset="-122"/>
                <a:cs typeface="Meiryo" pitchFamily="34" charset="-120"/>
              </a:rPr>
              <a:t>それでも入院と死亡は積み重なり、残余リスクは大きいままだった</a:t>
            </a:r>
            <a:endParaRPr lang="en-US" sz="1400" dirty="0"/>
          </a:p>
        </p:txBody>
      </p:sp>
      <p:sp>
        <p:nvSpPr>
          <p:cNvPr id="8" name="Shape 5"/>
          <p:cNvSpPr/>
          <p:nvPr/>
        </p:nvSpPr>
        <p:spPr>
          <a:xfrm>
            <a:off x="640080" y="32461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9" name="Text 6"/>
          <p:cNvSpPr/>
          <p:nvPr/>
        </p:nvSpPr>
        <p:spPr>
          <a:xfrm>
            <a:off x="914400" y="3502152"/>
            <a:ext cx="822960" cy="777240"/>
          </a:xfrm>
          <a:prstGeom prst="rect">
            <a:avLst/>
          </a:prstGeom>
          <a:noFill/>
          <a:ln/>
        </p:spPr>
        <p:txBody>
          <a:bodyPr wrap="square" lIns="0" tIns="0" rIns="0" bIns="0" rtlCol="0" anchor="ctr"/>
          <a:lstStyle/>
          <a:p>
            <a:pPr indent="0" marL="0">
              <a:buNone/>
            </a:pPr>
            <a:r>
              <a:rPr lang="en-US" sz="2600" b="1" dirty="0">
                <a:solidFill>
                  <a:srgbClr val="FFC46B"/>
                </a:solidFill>
                <a:latin typeface="Arial" pitchFamily="34" charset="0"/>
                <a:ea typeface="Arial" pitchFamily="34" charset="-122"/>
                <a:cs typeface="Arial" pitchFamily="34" charset="-120"/>
              </a:rPr>
              <a:t>2</a:t>
            </a:r>
            <a:endParaRPr lang="en-US" sz="2600" dirty="0"/>
          </a:p>
        </p:txBody>
      </p:sp>
      <p:sp>
        <p:nvSpPr>
          <p:cNvPr id="10" name="Text 7"/>
          <p:cNvSpPr/>
          <p:nvPr/>
        </p:nvSpPr>
        <p:spPr>
          <a:xfrm>
            <a:off x="1920240" y="3246120"/>
            <a:ext cx="9326880" cy="1298448"/>
          </a:xfrm>
          <a:prstGeom prst="rect">
            <a:avLst/>
          </a:prstGeom>
          <a:noFill/>
          <a:ln/>
        </p:spPr>
        <p:txBody>
          <a:bodyPr wrap="square" lIns="0" tIns="0" rIns="0" bIns="0" rtlCol="0" anchor="ctr"/>
          <a:lstStyle/>
          <a:p>
            <a:pPr indent="0" marL="0">
              <a:lnSpc>
                <a:spcPct val="112000"/>
              </a:lnSpc>
              <a:buNone/>
            </a:pPr>
            <a:r>
              <a:rPr lang="en-US" sz="1400" dirty="0">
                <a:solidFill>
                  <a:srgbClr val="C3D0DC"/>
                </a:solidFill>
                <a:latin typeface="Meiryo" pitchFamily="34" charset="0"/>
                <a:ea typeface="Meiryo" pitchFamily="34" charset="-122"/>
                <a:cs typeface="Meiryo" pitchFamily="34" charset="-120"/>
              </a:rPr>
              <a:t>ところが糖尿病の心血管アウトカム試験で、SGLT2阻害薬が</a:t>
            </a:r>
            <a:endParaRPr lang="en-US" sz="1400" dirty="0"/>
          </a:p>
          <a:p>
            <a:pPr indent="0" marL="0">
              <a:lnSpc>
                <a:spcPct val="112000"/>
              </a:lnSpc>
              <a:buNone/>
            </a:pPr>
            <a:r>
              <a:rPr lang="en-US" sz="1400" dirty="0">
                <a:solidFill>
                  <a:srgbClr val="C3D0DC"/>
                </a:solidFill>
                <a:latin typeface="Meiryo" pitchFamily="34" charset="0"/>
                <a:ea typeface="Meiryo" pitchFamily="34" charset="-122"/>
                <a:cs typeface="Meiryo" pitchFamily="34" charset="-120"/>
              </a:rPr>
              <a:t>「心不全による入院」を繰り返し減らすという想定外の所見が出た</a:t>
            </a:r>
            <a:endParaRPr lang="en-US" sz="1400" dirty="0"/>
          </a:p>
        </p:txBody>
      </p:sp>
      <p:sp>
        <p:nvSpPr>
          <p:cNvPr id="11" name="Shape 8"/>
          <p:cNvSpPr/>
          <p:nvPr/>
        </p:nvSpPr>
        <p:spPr>
          <a:xfrm>
            <a:off x="640080" y="47091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Text 9"/>
          <p:cNvSpPr/>
          <p:nvPr/>
        </p:nvSpPr>
        <p:spPr>
          <a:xfrm>
            <a:off x="914400" y="4965192"/>
            <a:ext cx="822960" cy="777240"/>
          </a:xfrm>
          <a:prstGeom prst="rect">
            <a:avLst/>
          </a:prstGeom>
          <a:noFill/>
          <a:ln/>
        </p:spPr>
        <p:txBody>
          <a:bodyPr wrap="square" lIns="0" tIns="0" rIns="0" bIns="0" rtlCol="0" anchor="ctr"/>
          <a:lstStyle/>
          <a:p>
            <a:pPr indent="0" marL="0">
              <a:buNone/>
            </a:pPr>
            <a:r>
              <a:rPr lang="en-US" sz="2600" b="1" dirty="0">
                <a:solidFill>
                  <a:srgbClr val="FF6B6B"/>
                </a:solidFill>
                <a:latin typeface="Arial" pitchFamily="34" charset="0"/>
                <a:ea typeface="Arial" pitchFamily="34" charset="-122"/>
                <a:cs typeface="Arial" pitchFamily="34" charset="-120"/>
              </a:rPr>
              <a:t>3</a:t>
            </a:r>
            <a:endParaRPr lang="en-US" sz="2600" dirty="0"/>
          </a:p>
        </p:txBody>
      </p:sp>
      <p:sp>
        <p:nvSpPr>
          <p:cNvPr id="13" name="Text 10"/>
          <p:cNvSpPr/>
          <p:nvPr/>
        </p:nvSpPr>
        <p:spPr>
          <a:xfrm>
            <a:off x="1920240" y="4709160"/>
            <a:ext cx="9326880" cy="1298448"/>
          </a:xfrm>
          <a:prstGeom prst="rect">
            <a:avLst/>
          </a:prstGeom>
          <a:noFill/>
          <a:ln/>
        </p:spPr>
        <p:txBody>
          <a:bodyPr wrap="square" lIns="0" tIns="0" rIns="0" bIns="0" rtlCol="0" anchor="ctr"/>
          <a:lstStyle/>
          <a:p>
            <a:pPr indent="0" marL="0">
              <a:lnSpc>
                <a:spcPct val="112000"/>
              </a:lnSpc>
              <a:buNone/>
            </a:pPr>
            <a:r>
              <a:rPr lang="en-US" sz="1400" dirty="0">
                <a:solidFill>
                  <a:srgbClr val="C3D0DC"/>
                </a:solidFill>
                <a:latin typeface="Meiryo" pitchFamily="34" charset="0"/>
                <a:ea typeface="Meiryo" pitchFamily="34" charset="-122"/>
                <a:cs typeface="Meiryo" pitchFamily="34" charset="-120"/>
              </a:rPr>
              <a:t>しかしそれは糖尿病患者の試験で、しかも多くは心不全のない人だった。</a:t>
            </a:r>
            <a:endParaRPr lang="en-US" sz="1400" dirty="0"/>
          </a:p>
          <a:p>
            <a:pPr indent="0" marL="0">
              <a:lnSpc>
                <a:spcPct val="112000"/>
              </a:lnSpc>
              <a:buNone/>
            </a:pPr>
            <a:r>
              <a:rPr lang="en-US" sz="1400" dirty="0">
                <a:solidFill>
                  <a:srgbClr val="C3D0DC"/>
                </a:solidFill>
                <a:latin typeface="Meiryo" pitchFamily="34" charset="0"/>
                <a:ea typeface="Meiryo" pitchFamily="34" charset="-122"/>
                <a:cs typeface="Meiryo" pitchFamily="34" charset="-120"/>
              </a:rPr>
              <a:t>「すでに心不全がある人に、糖尿病がなくても効くのか」は未証明だった</a:t>
            </a:r>
            <a:endParaRPr lang="en-US" sz="1400" dirty="0"/>
          </a:p>
        </p:txBody>
      </p:sp>
      <p:sp>
        <p:nvSpPr>
          <p:cNvPr id="14" name="Text 11"/>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DAPA-HFは「血糖の薬」を「心不全の薬」として正面から検証しにいった試験。</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BACKGROUND  ─  WHERE THE HYPOTHESIS CAME FROM</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仮説の出どころ：糖尿病試験で心不全入院が減った</a:t>
            </a:r>
            <a:endParaRPr lang="en-US" sz="2400" dirty="0"/>
          </a:p>
        </p:txBody>
      </p:sp>
      <p:sp>
        <p:nvSpPr>
          <p:cNvPr id="5" name="Shape 2"/>
          <p:cNvSpPr/>
          <p:nvPr/>
        </p:nvSpPr>
        <p:spPr>
          <a:xfrm>
            <a:off x="640080" y="1783080"/>
            <a:ext cx="5349240" cy="3977640"/>
          </a:xfrm>
          <a:prstGeom prst="roundRect">
            <a:avLst>
              <a:gd name="adj" fmla="val 2069"/>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03120"/>
            <a:ext cx="603504" cy="603504"/>
          </a:xfrm>
          <a:prstGeom prst="ellipse">
            <a:avLst/>
          </a:prstGeom>
          <a:solidFill>
            <a:srgbClr val="13202F"/>
          </a:solidFill>
          <a:ln w="15875">
            <a:solidFill>
              <a:srgbClr val="8FB0D6"/>
            </a:solidFill>
            <a:prstDash val="solid"/>
          </a:ln>
        </p:spPr>
      </p:sp>
      <p:pic>
        <p:nvPicPr>
          <p:cNvPr id="7" name="Image 1" descr="ic_flask.png">    </p:cNvPr>
          <p:cNvPicPr>
            <a:picLocks noChangeAspect="1"/>
          </p:cNvPicPr>
          <p:nvPr/>
        </p:nvPicPr>
        <p:blipFill>
          <a:blip r:embed="rId2"/>
          <a:stretch>
            <a:fillRect/>
          </a:stretch>
        </p:blipFill>
        <p:spPr>
          <a:xfrm>
            <a:off x="1123066" y="2266066"/>
            <a:ext cx="277612" cy="277612"/>
          </a:xfrm>
          <a:prstGeom prst="rect">
            <a:avLst/>
          </a:prstGeom>
        </p:spPr>
      </p:pic>
      <p:sp>
        <p:nvSpPr>
          <p:cNvPr id="8" name="Text 4"/>
          <p:cNvSpPr/>
          <p:nvPr/>
        </p:nvSpPr>
        <p:spPr>
          <a:xfrm>
            <a:off x="1783080" y="2148840"/>
            <a:ext cx="3931920" cy="457200"/>
          </a:xfrm>
          <a:prstGeom prst="rect">
            <a:avLst/>
          </a:prstGeom>
          <a:noFill/>
          <a:ln/>
        </p:spPr>
        <p:txBody>
          <a:bodyPr wrap="square" lIns="0" tIns="0" rIns="0" bIns="0" rtlCol="0" anchor="ctr"/>
          <a:lstStyle/>
          <a:p>
            <a:pPr indent="0" marL="0">
              <a:buNone/>
            </a:pPr>
            <a:r>
              <a:rPr lang="en-US" sz="1500" b="1" dirty="0">
                <a:solidFill>
                  <a:srgbClr val="8FB0D6"/>
                </a:solidFill>
                <a:latin typeface="Meiryo" pitchFamily="34" charset="0"/>
                <a:ea typeface="Meiryo" pitchFamily="34" charset="-122"/>
                <a:cs typeface="Meiryo" pitchFamily="34" charset="-120"/>
              </a:rPr>
              <a:t>EMPA-REG OUTCOME 2015</a:t>
            </a:r>
            <a:endParaRPr lang="en-US" sz="1500" dirty="0"/>
          </a:p>
        </p:txBody>
      </p:sp>
      <p:sp>
        <p:nvSpPr>
          <p:cNvPr id="9" name="Text 5"/>
          <p:cNvSpPr/>
          <p:nvPr/>
        </p:nvSpPr>
        <p:spPr>
          <a:xfrm>
            <a:off x="960120" y="2926080"/>
            <a:ext cx="4434840" cy="26974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心血管リスクの高い2型糖尿病</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7,020例にエンパグリフロジン</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観察期間の中央値は3.1年</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主要（心血管死・非致死的心筋梗塞・</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非致死的脳卒中）は10.5%対12.1%、</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HR 0.86（95.02%CI 0.74〜0.99）</a:t>
            </a:r>
            <a:endParaRPr lang="en-US" sz="1200" dirty="0"/>
          </a:p>
        </p:txBody>
      </p:sp>
      <p:sp>
        <p:nvSpPr>
          <p:cNvPr id="10" name="Shape 6"/>
          <p:cNvSpPr/>
          <p:nvPr/>
        </p:nvSpPr>
        <p:spPr>
          <a:xfrm>
            <a:off x="6172200" y="1783080"/>
            <a:ext cx="5349240" cy="3977640"/>
          </a:xfrm>
          <a:prstGeom prst="roundRect">
            <a:avLst>
              <a:gd name="adj" fmla="val 2069"/>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92240" y="2103120"/>
            <a:ext cx="603504" cy="603504"/>
          </a:xfrm>
          <a:prstGeom prst="ellipse">
            <a:avLst/>
          </a:prstGeom>
          <a:solidFill>
            <a:srgbClr val="13202F"/>
          </a:solidFill>
          <a:ln w="15875">
            <a:solidFill>
              <a:srgbClr val="4FE0A8"/>
            </a:solidFill>
            <a:prstDash val="solid"/>
          </a:ln>
        </p:spPr>
      </p:sp>
      <p:pic>
        <p:nvPicPr>
          <p:cNvPr id="12" name="Image 2" descr="ic_target.png">    </p:cNvPr>
          <p:cNvPicPr>
            <a:picLocks noChangeAspect="1"/>
          </p:cNvPicPr>
          <p:nvPr/>
        </p:nvPicPr>
        <p:blipFill>
          <a:blip r:embed="rId3"/>
          <a:stretch>
            <a:fillRect/>
          </a:stretch>
        </p:blipFill>
        <p:spPr>
          <a:xfrm>
            <a:off x="6655186" y="2266066"/>
            <a:ext cx="277612" cy="277612"/>
          </a:xfrm>
          <a:prstGeom prst="rect">
            <a:avLst/>
          </a:prstGeom>
        </p:spPr>
      </p:pic>
      <p:sp>
        <p:nvSpPr>
          <p:cNvPr id="13" name="Text 8"/>
          <p:cNvSpPr/>
          <p:nvPr/>
        </p:nvSpPr>
        <p:spPr>
          <a:xfrm>
            <a:off x="7315200" y="214884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予想されていなかったこと</a:t>
            </a:r>
            <a:endParaRPr lang="en-US" sz="1500" dirty="0"/>
          </a:p>
        </p:txBody>
      </p:sp>
      <p:sp>
        <p:nvSpPr>
          <p:cNvPr id="14" name="Text 9"/>
          <p:cNvSpPr/>
          <p:nvPr/>
        </p:nvSpPr>
        <p:spPr>
          <a:xfrm>
            <a:off x="6492240" y="2926080"/>
            <a:ext cx="4434840" cy="26974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心不全による入院が2.7%対4.1%、</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相対リスクで35%減少</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心血管死は3.7%対5.9%、</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相対リスクで38%減少</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心筋梗塞と脳卒中の発生率には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有意な群間差がなかった</a:t>
            </a:r>
            <a:endParaRPr lang="en-US" sz="1200" dirty="0"/>
          </a:p>
        </p:txBody>
      </p:sp>
      <p:sp>
        <p:nvSpPr>
          <p:cNvPr id="15" name="Text 1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Zinman B, et al. N Engl J Med 2015;373:2117-2128</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BACKGROUND  ─  THE SAME SIGNAL, ANOTHER DRUG</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同じ信号が、ダパグリフロジンでも出た</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5120640" cy="914400"/>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3点MACE（心血管死・心筋梗塞・虚血性脳卒中）</a:t>
            </a:r>
            <a:endParaRPr lang="en-US" sz="1250" dirty="0"/>
          </a:p>
        </p:txBody>
      </p:sp>
      <p:sp>
        <p:nvSpPr>
          <p:cNvPr id="7" name="Text 4"/>
          <p:cNvSpPr/>
          <p:nvPr/>
        </p:nvSpPr>
        <p:spPr>
          <a:xfrm>
            <a:off x="6263640" y="1783080"/>
            <a:ext cx="1920240" cy="914400"/>
          </a:xfrm>
          <a:prstGeom prst="rect">
            <a:avLst/>
          </a:prstGeom>
          <a:noFill/>
          <a:ln/>
        </p:spPr>
        <p:txBody>
          <a:bodyPr wrap="square" lIns="0" tIns="0" rIns="0" bIns="0" rtlCol="0" anchor="ctr"/>
          <a:lstStyle/>
          <a:p>
            <a:pPr indent="0" marL="0">
              <a:buNone/>
            </a:pPr>
            <a:r>
              <a:rPr lang="en-US" sz="1900" b="1" dirty="0">
                <a:solidFill>
                  <a:srgbClr val="8FB0D6"/>
                </a:solidFill>
                <a:latin typeface="Meiryo" pitchFamily="34" charset="0"/>
                <a:ea typeface="Meiryo" pitchFamily="34" charset="-122"/>
                <a:cs typeface="Meiryo" pitchFamily="34" charset="-120"/>
              </a:rPr>
              <a:t>HR 0.93</a:t>
            </a:r>
            <a:endParaRPr lang="en-US" sz="1900" dirty="0"/>
          </a:p>
        </p:txBody>
      </p:sp>
      <p:sp>
        <p:nvSpPr>
          <p:cNvPr id="8" name="Text 5"/>
          <p:cNvSpPr/>
          <p:nvPr/>
        </p:nvSpPr>
        <p:spPr>
          <a:xfrm>
            <a:off x="8366760" y="1783080"/>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8.8%対9.4%・95%CI 0.84〜1.03・P=0.17</a:t>
            </a:r>
            <a:endParaRPr lang="en-US" sz="115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512064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心血管死または心不全による入院</a:t>
            </a:r>
            <a:endParaRPr lang="en-US" sz="1250" dirty="0"/>
          </a:p>
        </p:txBody>
      </p:sp>
      <p:sp>
        <p:nvSpPr>
          <p:cNvPr id="11" name="Text 8"/>
          <p:cNvSpPr/>
          <p:nvPr/>
        </p:nvSpPr>
        <p:spPr>
          <a:xfrm>
            <a:off x="6263640" y="2816352"/>
            <a:ext cx="192024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0.83</a:t>
            </a:r>
            <a:endParaRPr lang="en-US" sz="1900" dirty="0"/>
          </a:p>
        </p:txBody>
      </p:sp>
      <p:sp>
        <p:nvSpPr>
          <p:cNvPr id="12" name="Text 9"/>
          <p:cNvSpPr/>
          <p:nvPr/>
        </p:nvSpPr>
        <p:spPr>
          <a:xfrm>
            <a:off x="8366760" y="2816352"/>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4.9%対5.8%・95%CI 0.73〜0.95・P=0.005</a:t>
            </a:r>
            <a:endParaRPr lang="en-US" sz="115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512064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心不全による入院（複合の内訳）</a:t>
            </a:r>
            <a:endParaRPr lang="en-US" sz="1250" dirty="0"/>
          </a:p>
        </p:txBody>
      </p:sp>
      <p:sp>
        <p:nvSpPr>
          <p:cNvPr id="15" name="Text 12"/>
          <p:cNvSpPr/>
          <p:nvPr/>
        </p:nvSpPr>
        <p:spPr>
          <a:xfrm>
            <a:off x="6263640" y="3849624"/>
            <a:ext cx="192024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0.73</a:t>
            </a:r>
            <a:endParaRPr lang="en-US" sz="1900" dirty="0"/>
          </a:p>
        </p:txBody>
      </p:sp>
      <p:sp>
        <p:nvSpPr>
          <p:cNvPr id="16" name="Text 13"/>
          <p:cNvSpPr/>
          <p:nvPr/>
        </p:nvSpPr>
        <p:spPr>
          <a:xfrm>
            <a:off x="8366760" y="3849624"/>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0.61〜0.88</a:t>
            </a:r>
            <a:endParaRPr lang="en-US" sz="115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5120640" cy="914400"/>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心血管死（複合の内訳）</a:t>
            </a:r>
            <a:endParaRPr lang="en-US" sz="1250" dirty="0"/>
          </a:p>
        </p:txBody>
      </p:sp>
      <p:sp>
        <p:nvSpPr>
          <p:cNvPr id="19" name="Text 16"/>
          <p:cNvSpPr/>
          <p:nvPr/>
        </p:nvSpPr>
        <p:spPr>
          <a:xfrm>
            <a:off x="6263640" y="4882896"/>
            <a:ext cx="1920240" cy="914400"/>
          </a:xfrm>
          <a:prstGeom prst="rect">
            <a:avLst/>
          </a:prstGeom>
          <a:noFill/>
          <a:ln/>
        </p:spPr>
        <p:txBody>
          <a:bodyPr wrap="square" lIns="0" tIns="0" rIns="0" bIns="0" rtlCol="0" anchor="ctr"/>
          <a:lstStyle/>
          <a:p>
            <a:pPr indent="0" marL="0">
              <a:buNone/>
            </a:pPr>
            <a:r>
              <a:rPr lang="en-US" sz="1900" b="1" dirty="0">
                <a:solidFill>
                  <a:srgbClr val="8FB0D6"/>
                </a:solidFill>
                <a:latin typeface="Meiryo" pitchFamily="34" charset="0"/>
                <a:ea typeface="Meiryo" pitchFamily="34" charset="-122"/>
                <a:cs typeface="Meiryo" pitchFamily="34" charset="-120"/>
              </a:rPr>
              <a:t>HR 0.98</a:t>
            </a:r>
            <a:endParaRPr lang="en-US" sz="1900" dirty="0"/>
          </a:p>
        </p:txBody>
      </p:sp>
      <p:sp>
        <p:nvSpPr>
          <p:cNvPr id="20" name="Text 17"/>
          <p:cNvSpPr/>
          <p:nvPr/>
        </p:nvSpPr>
        <p:spPr>
          <a:xfrm>
            <a:off x="8366760" y="4882896"/>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0.82〜1.17・単独では動いていない</a:t>
            </a:r>
            <a:endParaRPr lang="en-US" sz="1150" dirty="0"/>
          </a:p>
        </p:txBody>
      </p:sp>
      <p:sp>
        <p:nvSpPr>
          <p:cNvPr id="21" name="Text 18"/>
          <p:cNvSpPr/>
          <p:nvPr/>
        </p:nvSpPr>
        <p:spPr>
          <a:xfrm>
            <a:off x="658368" y="5760720"/>
            <a:ext cx="10881360" cy="502920"/>
          </a:xfrm>
          <a:prstGeom prst="rect">
            <a:avLst/>
          </a:prstGeom>
          <a:noFill/>
          <a:ln/>
        </p:spPr>
        <p:txBody>
          <a:bodyPr wrap="square" lIns="0" tIns="0" rIns="0" bIns="0" rtlCol="0" anchor="ctr"/>
          <a:lstStyle/>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2型糖尿病17,160例（うち10,186例は動脈硬化性疾患なし）、追跡期間の中央値4.2年。</a:t>
            </a:r>
            <a:endParaRPr lang="en-US" sz="1100" dirty="0"/>
          </a:p>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減っていたのは心不全による入院であり、動脈硬化イベントではなかった</a:t>
            </a:r>
            <a:endParaRPr lang="en-US" sz="1100" dirty="0"/>
          </a:p>
        </p:txBody>
      </p:sp>
      <p:sp>
        <p:nvSpPr>
          <p:cNvPr id="22" name="Text 19"/>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Wiviott SD, et al. N Engl J Med 2019;380:347-357</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BACKGROUND  ─  THE MISSING LINK</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それでも「心不全の薬になる」は未証明だった</a:t>
            </a:r>
            <a:endParaRPr lang="en-US" sz="2400" dirty="0"/>
          </a:p>
        </p:txBody>
      </p:sp>
      <p:sp>
        <p:nvSpPr>
          <p:cNvPr id="5" name="Shape 2"/>
          <p:cNvSpPr/>
          <p:nvPr/>
        </p:nvSpPr>
        <p:spPr>
          <a:xfrm>
            <a:off x="640080" y="1828800"/>
            <a:ext cx="10881360" cy="1828800"/>
          </a:xfrm>
          <a:prstGeom prst="roundRect">
            <a:avLst>
              <a:gd name="adj" fmla="val 4500"/>
            </a:avLst>
          </a:prstGeom>
          <a:solidFill>
            <a:srgbClr val="2A1E22"/>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94560"/>
            <a:ext cx="603504" cy="603504"/>
          </a:xfrm>
          <a:prstGeom prst="ellipse">
            <a:avLst/>
          </a:prstGeom>
          <a:solidFill>
            <a:srgbClr val="13202F"/>
          </a:solidFill>
          <a:ln w="15875">
            <a:solidFill>
              <a:srgbClr val="FF6B6B"/>
            </a:solidFill>
            <a:prstDash val="solid"/>
          </a:ln>
        </p:spPr>
      </p:sp>
      <p:pic>
        <p:nvPicPr>
          <p:cNvPr id="7" name="Image 1" descr="ic_warn.png">    </p:cNvPr>
          <p:cNvPicPr>
            <a:picLocks noChangeAspect="1"/>
          </p:cNvPicPr>
          <p:nvPr/>
        </p:nvPicPr>
        <p:blipFill>
          <a:blip r:embed="rId2"/>
          <a:stretch>
            <a:fillRect/>
          </a:stretch>
        </p:blipFill>
        <p:spPr>
          <a:xfrm>
            <a:off x="1123066" y="2357506"/>
            <a:ext cx="277612" cy="277612"/>
          </a:xfrm>
          <a:prstGeom prst="rect">
            <a:avLst/>
          </a:prstGeom>
        </p:spPr>
      </p:pic>
      <p:sp>
        <p:nvSpPr>
          <p:cNvPr id="8" name="Text 4"/>
          <p:cNvSpPr/>
          <p:nvPr/>
        </p:nvSpPr>
        <p:spPr>
          <a:xfrm>
            <a:off x="1783080" y="1828800"/>
            <a:ext cx="9418320" cy="1828800"/>
          </a:xfrm>
          <a:prstGeom prst="rect">
            <a:avLst/>
          </a:prstGeom>
          <a:noFill/>
          <a:ln/>
        </p:spPr>
        <p:txBody>
          <a:bodyPr wrap="square" lIns="0" tIns="0" rIns="0" bIns="0" rtlCol="0" anchor="ctr"/>
          <a:lstStyle/>
          <a:p>
            <a:pPr indent="0" marL="0">
              <a:lnSpc>
                <a:spcPct val="115000"/>
              </a:lnSpc>
              <a:buNone/>
            </a:pPr>
            <a:r>
              <a:rPr lang="en-US" sz="1500" b="1" dirty="0">
                <a:solidFill>
                  <a:srgbClr val="FF6B6B"/>
                </a:solidFill>
                <a:latin typeface="Meiryo" pitchFamily="34" charset="0"/>
                <a:ea typeface="Meiryo" pitchFamily="34" charset="-122"/>
                <a:cs typeface="Meiryo" pitchFamily="34" charset="-120"/>
              </a:rPr>
              <a:t>心不全入院が減ったのは、心不全の発症や再入院を「予防」した結果かもしれない。</a:t>
            </a:r>
            <a:endParaRPr lang="en-US" sz="1500" dirty="0"/>
          </a:p>
          <a:p>
            <a:pPr indent="0" marL="0">
              <a:lnSpc>
                <a:spcPct val="115000"/>
              </a:lnSpc>
              <a:buNone/>
            </a:pPr>
            <a:r>
              <a:rPr lang="en-US" sz="1500" b="1" dirty="0">
                <a:solidFill>
                  <a:srgbClr val="FF6B6B"/>
                </a:solidFill>
                <a:latin typeface="Meiryo" pitchFamily="34" charset="0"/>
                <a:ea typeface="Meiryo" pitchFamily="34" charset="-122"/>
                <a:cs typeface="Meiryo" pitchFamily="34" charset="-120"/>
              </a:rPr>
              <a:t>すでに心不全と診断された人の予後を改善するかどうかは、別の問いだった</a:t>
            </a:r>
            <a:endParaRPr lang="en-US" sz="1500" dirty="0"/>
          </a:p>
        </p:txBody>
      </p:sp>
      <p:sp>
        <p:nvSpPr>
          <p:cNvPr id="9" name="Shape 5"/>
          <p:cNvSpPr/>
          <p:nvPr/>
        </p:nvSpPr>
        <p:spPr>
          <a:xfrm>
            <a:off x="640080" y="3886200"/>
            <a:ext cx="5349240" cy="1874520"/>
          </a:xfrm>
          <a:prstGeom prst="roundRect">
            <a:avLst>
              <a:gd name="adj" fmla="val 439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6"/>
          <p:cNvSpPr/>
          <p:nvPr/>
        </p:nvSpPr>
        <p:spPr>
          <a:xfrm>
            <a:off x="960120" y="4069080"/>
            <a:ext cx="457200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当時わかっていたこと</a:t>
            </a:r>
            <a:endParaRPr lang="en-US" sz="1300" dirty="0"/>
          </a:p>
        </p:txBody>
      </p:sp>
      <p:sp>
        <p:nvSpPr>
          <p:cNvPr id="11" name="Text 7"/>
          <p:cNvSpPr/>
          <p:nvPr/>
        </p:nvSpPr>
        <p:spPr>
          <a:xfrm>
            <a:off x="960120" y="4480560"/>
            <a:ext cx="4754880" cy="118872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糖尿病があると心不全入院が減る</a:t>
            </a:r>
            <a:endParaRPr lang="en-US" sz="1100" dirty="0"/>
          </a:p>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減り方は血糖降下の強さでは説明しにくい</a:t>
            </a:r>
            <a:endParaRPr lang="en-US" sz="1100" dirty="0"/>
          </a:p>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つまり血糖以外の機序がありそうだ</a:t>
            </a:r>
            <a:endParaRPr lang="en-US" sz="1100" dirty="0"/>
          </a:p>
        </p:txBody>
      </p:sp>
      <p:sp>
        <p:nvSpPr>
          <p:cNvPr id="12" name="Shape 8"/>
          <p:cNvSpPr/>
          <p:nvPr/>
        </p:nvSpPr>
        <p:spPr>
          <a:xfrm>
            <a:off x="6172200" y="3886200"/>
            <a:ext cx="5349240" cy="1874520"/>
          </a:xfrm>
          <a:prstGeom prst="roundRect">
            <a:avLst>
              <a:gd name="adj" fmla="val 439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3" name="Text 9"/>
          <p:cNvSpPr/>
          <p:nvPr/>
        </p:nvSpPr>
        <p:spPr>
          <a:xfrm>
            <a:off x="6492240" y="40690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DAPA-HFが担った役割</a:t>
            </a:r>
            <a:endParaRPr lang="en-US" sz="1300" dirty="0"/>
          </a:p>
        </p:txBody>
      </p:sp>
      <p:sp>
        <p:nvSpPr>
          <p:cNvPr id="14" name="Text 10"/>
          <p:cNvSpPr/>
          <p:nvPr/>
        </p:nvSpPr>
        <p:spPr>
          <a:xfrm>
            <a:off x="6492240" y="4480560"/>
            <a:ext cx="4754880" cy="118872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入口を「心不全がある人」にそろえた</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糖尿病の有無を問わずに登録した</a:t>
            </a:r>
            <a:endParaRPr lang="en-US" sz="1150" dirty="0"/>
          </a:p>
        </p:txBody>
      </p:sp>
      <p:sp>
        <p:nvSpPr>
          <p:cNvPr id="15" name="Text 11"/>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入口の集団を入れ替えることで、「糖尿病の薬」から「心不全の薬」へ問いを移した。</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BACKGROUND  ─  THE STANDARD OF THE DAY</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当時の標準治療と、残っていた穴</a:t>
            </a:r>
            <a:endParaRPr lang="en-US" sz="2400" dirty="0"/>
          </a:p>
        </p:txBody>
      </p:sp>
      <p:sp>
        <p:nvSpPr>
          <p:cNvPr id="5" name="Shape 2"/>
          <p:cNvSpPr/>
          <p:nvPr/>
        </p:nvSpPr>
        <p:spPr>
          <a:xfrm>
            <a:off x="640080" y="1783080"/>
            <a:ext cx="5349240" cy="2148840"/>
          </a:xfrm>
          <a:prstGeom prst="roundRect">
            <a:avLst>
              <a:gd name="adj" fmla="val 3830"/>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03120"/>
            <a:ext cx="603504" cy="603504"/>
          </a:xfrm>
          <a:prstGeom prst="ellipse">
            <a:avLst/>
          </a:prstGeom>
          <a:solidFill>
            <a:srgbClr val="13202F"/>
          </a:solidFill>
          <a:ln w="15875">
            <a:solidFill>
              <a:srgbClr val="8FB0D6"/>
            </a:solidFill>
            <a:prstDash val="solid"/>
          </a:ln>
        </p:spPr>
      </p:sp>
      <p:pic>
        <p:nvPicPr>
          <p:cNvPr id="7" name="Image 1" descr="ic_syringe.png">    </p:cNvPr>
          <p:cNvPicPr>
            <a:picLocks noChangeAspect="1"/>
          </p:cNvPicPr>
          <p:nvPr/>
        </p:nvPicPr>
        <p:blipFill>
          <a:blip r:embed="rId2"/>
          <a:stretch>
            <a:fillRect/>
          </a:stretch>
        </p:blipFill>
        <p:spPr>
          <a:xfrm>
            <a:off x="1123066" y="2266066"/>
            <a:ext cx="277612" cy="277612"/>
          </a:xfrm>
          <a:prstGeom prst="rect">
            <a:avLst/>
          </a:prstGeom>
        </p:spPr>
      </p:pic>
      <p:sp>
        <p:nvSpPr>
          <p:cNvPr id="8" name="Text 4"/>
          <p:cNvSpPr/>
          <p:nvPr/>
        </p:nvSpPr>
        <p:spPr>
          <a:xfrm>
            <a:off x="1783080" y="2148840"/>
            <a:ext cx="3931920" cy="457200"/>
          </a:xfrm>
          <a:prstGeom prst="rect">
            <a:avLst/>
          </a:prstGeom>
          <a:noFill/>
          <a:ln/>
        </p:spPr>
        <p:txBody>
          <a:bodyPr wrap="square" lIns="0" tIns="0" rIns="0" bIns="0" rtlCol="0" anchor="ctr"/>
          <a:lstStyle/>
          <a:p>
            <a:pPr indent="0" marL="0">
              <a:buNone/>
            </a:pPr>
            <a:r>
              <a:rPr lang="en-US" sz="1500" b="1" dirty="0">
                <a:solidFill>
                  <a:srgbClr val="8FB0D6"/>
                </a:solidFill>
                <a:latin typeface="Meiryo" pitchFamily="34" charset="0"/>
                <a:ea typeface="Meiryo" pitchFamily="34" charset="-122"/>
                <a:cs typeface="Meiryo" pitchFamily="34" charset="-120"/>
              </a:rPr>
              <a:t>PARADIGM-HF（2014年）</a:t>
            </a:r>
            <a:endParaRPr lang="en-US" sz="1500" dirty="0"/>
          </a:p>
        </p:txBody>
      </p:sp>
      <p:sp>
        <p:nvSpPr>
          <p:cNvPr id="9" name="Text 5"/>
          <p:cNvSpPr/>
          <p:nvPr/>
        </p:nvSpPr>
        <p:spPr>
          <a:xfrm>
            <a:off x="960120" y="2880360"/>
            <a:ext cx="4434840" cy="96012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ARNIがエナラプリルに勝った</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主要は21.8%対26.5%、HR 0.80</a:t>
            </a:r>
            <a:endParaRPr lang="en-US" sz="1200" dirty="0"/>
          </a:p>
        </p:txBody>
      </p:sp>
      <p:sp>
        <p:nvSpPr>
          <p:cNvPr id="10" name="Shape 6"/>
          <p:cNvSpPr/>
          <p:nvPr/>
        </p:nvSpPr>
        <p:spPr>
          <a:xfrm>
            <a:off x="6172200" y="1783080"/>
            <a:ext cx="5349240" cy="2148840"/>
          </a:xfrm>
          <a:prstGeom prst="roundRect">
            <a:avLst>
              <a:gd name="adj" fmla="val 3830"/>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92240" y="2103120"/>
            <a:ext cx="603504" cy="603504"/>
          </a:xfrm>
          <a:prstGeom prst="ellipse">
            <a:avLst/>
          </a:prstGeom>
          <a:solidFill>
            <a:srgbClr val="13202F"/>
          </a:solidFill>
          <a:ln w="15875">
            <a:solidFill>
              <a:srgbClr val="8FB0D6"/>
            </a:solidFill>
            <a:prstDash val="solid"/>
          </a:ln>
        </p:spPr>
      </p:sp>
      <p:pic>
        <p:nvPicPr>
          <p:cNvPr id="12" name="Image 2" descr="ic_heart.png">    </p:cNvPr>
          <p:cNvPicPr>
            <a:picLocks noChangeAspect="1"/>
          </p:cNvPicPr>
          <p:nvPr/>
        </p:nvPicPr>
        <p:blipFill>
          <a:blip r:embed="rId3"/>
          <a:stretch>
            <a:fillRect/>
          </a:stretch>
        </p:blipFill>
        <p:spPr>
          <a:xfrm>
            <a:off x="6655186" y="2266066"/>
            <a:ext cx="277612" cy="277612"/>
          </a:xfrm>
          <a:prstGeom prst="rect">
            <a:avLst/>
          </a:prstGeom>
        </p:spPr>
      </p:pic>
      <p:sp>
        <p:nvSpPr>
          <p:cNvPr id="13" name="Text 8"/>
          <p:cNvSpPr/>
          <p:nvPr/>
        </p:nvSpPr>
        <p:spPr>
          <a:xfrm>
            <a:off x="7315200" y="2148840"/>
            <a:ext cx="3931920" cy="457200"/>
          </a:xfrm>
          <a:prstGeom prst="rect">
            <a:avLst/>
          </a:prstGeom>
          <a:noFill/>
          <a:ln/>
        </p:spPr>
        <p:txBody>
          <a:bodyPr wrap="square" lIns="0" tIns="0" rIns="0" bIns="0" rtlCol="0" anchor="ctr"/>
          <a:lstStyle/>
          <a:p>
            <a:pPr indent="0" marL="0">
              <a:buNone/>
            </a:pPr>
            <a:r>
              <a:rPr lang="en-US" sz="1500" b="1" dirty="0">
                <a:solidFill>
                  <a:srgbClr val="8FB0D6"/>
                </a:solidFill>
                <a:latin typeface="Meiryo" pitchFamily="34" charset="0"/>
                <a:ea typeface="Meiryo" pitchFamily="34" charset="-122"/>
                <a:cs typeface="Meiryo" pitchFamily="34" charset="-120"/>
              </a:rPr>
              <a:t>積み上がっていた3本柱</a:t>
            </a:r>
            <a:endParaRPr lang="en-US" sz="1500" dirty="0"/>
          </a:p>
        </p:txBody>
      </p:sp>
      <p:sp>
        <p:nvSpPr>
          <p:cNvPr id="14" name="Text 9"/>
          <p:cNvSpPr/>
          <p:nvPr/>
        </p:nvSpPr>
        <p:spPr>
          <a:xfrm>
            <a:off x="6492240" y="2880360"/>
            <a:ext cx="4434840" cy="96012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ACE阻害薬・ARB・ARNI</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β遮断薬とMRA</a:t>
            </a:r>
            <a:endParaRPr lang="en-US" sz="1200" dirty="0"/>
          </a:p>
        </p:txBody>
      </p:sp>
      <p:sp>
        <p:nvSpPr>
          <p:cNvPr id="15" name="Shape 10"/>
          <p:cNvSpPr/>
          <p:nvPr/>
        </p:nvSpPr>
        <p:spPr>
          <a:xfrm>
            <a:off x="640080" y="4114800"/>
            <a:ext cx="10881360" cy="1645920"/>
          </a:xfrm>
          <a:prstGeom prst="roundRect">
            <a:avLst>
              <a:gd name="adj" fmla="val 5000"/>
            </a:avLst>
          </a:prstGeom>
          <a:solidFill>
            <a:srgbClr val="2A1E22"/>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60120" y="4480560"/>
            <a:ext cx="603504" cy="603504"/>
          </a:xfrm>
          <a:prstGeom prst="ellipse">
            <a:avLst/>
          </a:prstGeom>
          <a:solidFill>
            <a:srgbClr val="13202F"/>
          </a:solidFill>
          <a:ln w="15875">
            <a:solidFill>
              <a:srgbClr val="FF6B6B"/>
            </a:solidFill>
            <a:prstDash val="solid"/>
          </a:ln>
        </p:spPr>
      </p:sp>
      <p:pic>
        <p:nvPicPr>
          <p:cNvPr id="17" name="Image 3" descr="ic_gauge.png">    </p:cNvPr>
          <p:cNvPicPr>
            <a:picLocks noChangeAspect="1"/>
          </p:cNvPicPr>
          <p:nvPr/>
        </p:nvPicPr>
        <p:blipFill>
          <a:blip r:embed="rId4"/>
          <a:stretch>
            <a:fillRect/>
          </a:stretch>
        </p:blipFill>
        <p:spPr>
          <a:xfrm>
            <a:off x="1123066" y="4643506"/>
            <a:ext cx="277612" cy="277612"/>
          </a:xfrm>
          <a:prstGeom prst="rect">
            <a:avLst/>
          </a:prstGeom>
        </p:spPr>
      </p:pic>
      <p:sp>
        <p:nvSpPr>
          <p:cNvPr id="18" name="Text 12"/>
          <p:cNvSpPr/>
          <p:nvPr/>
        </p:nvSpPr>
        <p:spPr>
          <a:xfrm>
            <a:off x="1783080" y="4114800"/>
            <a:ext cx="9418320" cy="1645920"/>
          </a:xfrm>
          <a:prstGeom prst="rect">
            <a:avLst/>
          </a:prstGeom>
          <a:noFill/>
          <a:ln/>
        </p:spPr>
        <p:txBody>
          <a:bodyPr wrap="square" lIns="0" tIns="0" rIns="0" bIns="0" rtlCol="0" anchor="ctr"/>
          <a:lstStyle/>
          <a:p>
            <a:pPr indent="0" marL="0">
              <a:lnSpc>
                <a:spcPct val="115000"/>
              </a:lnSpc>
              <a:buNone/>
            </a:pPr>
            <a:r>
              <a:rPr lang="en-US" sz="1400" b="1" dirty="0">
                <a:solidFill>
                  <a:srgbClr val="FF6B6B"/>
                </a:solidFill>
                <a:latin typeface="Meiryo" pitchFamily="34" charset="0"/>
                <a:ea typeface="Meiryo" pitchFamily="34" charset="-122"/>
                <a:cs typeface="Meiryo" pitchFamily="34" charset="-120"/>
              </a:rPr>
              <a:t>それでもPARADIGM-HFの介入群で、2年余りのあいだに21.8%が心血管死か心不全入院に至った。</a:t>
            </a:r>
            <a:endParaRPr lang="en-US" sz="1400" dirty="0"/>
          </a:p>
          <a:p>
            <a:pPr indent="0" marL="0">
              <a:lnSpc>
                <a:spcPct val="115000"/>
              </a:lnSpc>
              <a:buNone/>
            </a:pPr>
            <a:r>
              <a:rPr lang="en-US" sz="1400" b="1" dirty="0">
                <a:solidFill>
                  <a:srgbClr val="FF6B6B"/>
                </a:solidFill>
                <a:latin typeface="Meiryo" pitchFamily="34" charset="0"/>
                <a:ea typeface="Meiryo" pitchFamily="34" charset="-122"/>
                <a:cs typeface="Meiryo" pitchFamily="34" charset="-120"/>
              </a:rPr>
              <a:t>作用点の違う4本目の柱が必要だった</a:t>
            </a:r>
            <a:endParaRPr lang="en-US" sz="1400" dirty="0"/>
          </a:p>
        </p:txBody>
      </p:sp>
      <p:sp>
        <p:nvSpPr>
          <p:cNvPr id="19" name="Text 13"/>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McMurray JJV, et al. N Engl J Med 2014;371:993-1004</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BACKGROUND  ─  TERMS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読む前に、3つの言葉をそろえる</a:t>
            </a:r>
            <a:endParaRPr lang="en-US" sz="2400" dirty="0"/>
          </a:p>
        </p:txBody>
      </p:sp>
      <p:sp>
        <p:nvSpPr>
          <p:cNvPr id="5" name="Shape 2"/>
          <p:cNvSpPr/>
          <p:nvPr/>
        </p:nvSpPr>
        <p:spPr>
          <a:xfrm>
            <a:off x="640080" y="18745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32688" y="2203704"/>
            <a:ext cx="640080" cy="640080"/>
          </a:xfrm>
          <a:prstGeom prst="ellipse">
            <a:avLst/>
          </a:prstGeom>
          <a:solidFill>
            <a:srgbClr val="13202F"/>
          </a:solidFill>
          <a:ln w="15875">
            <a:solidFill>
              <a:srgbClr val="8FB0D6"/>
            </a:solidFill>
            <a:prstDash val="solid"/>
          </a:ln>
        </p:spPr>
      </p:sp>
      <p:pic>
        <p:nvPicPr>
          <p:cNvPr id="7" name="Image 1" descr="ic_drop.png">    </p:cNvPr>
          <p:cNvPicPr>
            <a:picLocks noChangeAspect="1"/>
          </p:cNvPicPr>
          <p:nvPr/>
        </p:nvPicPr>
        <p:blipFill>
          <a:blip r:embed="rId2"/>
          <a:stretch>
            <a:fillRect/>
          </a:stretch>
        </p:blipFill>
        <p:spPr>
          <a:xfrm>
            <a:off x="1105510" y="2376526"/>
            <a:ext cx="294437" cy="294437"/>
          </a:xfrm>
          <a:prstGeom prst="rect">
            <a:avLst/>
          </a:prstGeom>
        </p:spPr>
      </p:pic>
      <p:sp>
        <p:nvSpPr>
          <p:cNvPr id="8" name="Text 4"/>
          <p:cNvSpPr/>
          <p:nvPr/>
        </p:nvSpPr>
        <p:spPr>
          <a:xfrm>
            <a:off x="1783080" y="2039112"/>
            <a:ext cx="9509760" cy="457200"/>
          </a:xfrm>
          <a:prstGeom prst="rect">
            <a:avLst/>
          </a:prstGeom>
          <a:noFill/>
          <a:ln/>
        </p:spPr>
        <p:txBody>
          <a:bodyPr wrap="square" lIns="0" tIns="0" rIns="0" bIns="0" rtlCol="0" anchor="ctr"/>
          <a:lstStyle/>
          <a:p>
            <a:pPr indent="0" marL="0">
              <a:buNone/>
            </a:pPr>
            <a:r>
              <a:rPr lang="en-US" sz="1550" b="1" dirty="0">
                <a:solidFill>
                  <a:srgbClr val="F2F6FA"/>
                </a:solidFill>
                <a:latin typeface="Meiryo" pitchFamily="34" charset="0"/>
                <a:ea typeface="Meiryo" pitchFamily="34" charset="-122"/>
                <a:cs typeface="Meiryo" pitchFamily="34" charset="-120"/>
              </a:rPr>
              <a:t>SGLT2阻害薬</a:t>
            </a:r>
            <a:endParaRPr lang="en-US" sz="1550" dirty="0"/>
          </a:p>
        </p:txBody>
      </p:sp>
      <p:sp>
        <p:nvSpPr>
          <p:cNvPr id="9" name="Text 5"/>
          <p:cNvSpPr/>
          <p:nvPr/>
        </p:nvSpPr>
        <p:spPr>
          <a:xfrm>
            <a:off x="1783080" y="249631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近位尿細管でブドウ糖とナトリウムの再吸収を抑える薬。尿糖と浸透圧利尿を起こす</a:t>
            </a:r>
            <a:endParaRPr lang="en-US" sz="1150" dirty="0"/>
          </a:p>
        </p:txBody>
      </p:sp>
      <p:sp>
        <p:nvSpPr>
          <p:cNvPr id="10" name="Shape 6"/>
          <p:cNvSpPr/>
          <p:nvPr/>
        </p:nvSpPr>
        <p:spPr>
          <a:xfrm>
            <a:off x="640080" y="33375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932688" y="3666744"/>
            <a:ext cx="640080" cy="640080"/>
          </a:xfrm>
          <a:prstGeom prst="ellipse">
            <a:avLst/>
          </a:prstGeom>
          <a:solidFill>
            <a:srgbClr val="13202F"/>
          </a:solidFill>
          <a:ln w="15875">
            <a:solidFill>
              <a:srgbClr val="FFC46B"/>
            </a:solidFill>
            <a:prstDash val="solid"/>
          </a:ln>
        </p:spPr>
      </p:sp>
      <p:pic>
        <p:nvPicPr>
          <p:cNvPr id="12" name="Image 2" descr="ic_bolt.png">    </p:cNvPr>
          <p:cNvPicPr>
            <a:picLocks noChangeAspect="1"/>
          </p:cNvPicPr>
          <p:nvPr/>
        </p:nvPicPr>
        <p:blipFill>
          <a:blip r:embed="rId3"/>
          <a:stretch>
            <a:fillRect/>
          </a:stretch>
        </p:blipFill>
        <p:spPr>
          <a:xfrm>
            <a:off x="1105510" y="3839566"/>
            <a:ext cx="294437" cy="294437"/>
          </a:xfrm>
          <a:prstGeom prst="rect">
            <a:avLst/>
          </a:prstGeom>
        </p:spPr>
      </p:pic>
      <p:sp>
        <p:nvSpPr>
          <p:cNvPr id="13" name="Text 8"/>
          <p:cNvSpPr/>
          <p:nvPr/>
        </p:nvSpPr>
        <p:spPr>
          <a:xfrm>
            <a:off x="1783080" y="3502152"/>
            <a:ext cx="9509760" cy="457200"/>
          </a:xfrm>
          <a:prstGeom prst="rect">
            <a:avLst/>
          </a:prstGeom>
          <a:noFill/>
          <a:ln/>
        </p:spPr>
        <p:txBody>
          <a:bodyPr wrap="square" lIns="0" tIns="0" rIns="0" bIns="0" rtlCol="0" anchor="ctr"/>
          <a:lstStyle/>
          <a:p>
            <a:pPr indent="0" marL="0">
              <a:buNone/>
            </a:pPr>
            <a:r>
              <a:rPr lang="en-US" sz="1550" b="1" dirty="0">
                <a:solidFill>
                  <a:srgbClr val="F2F6FA"/>
                </a:solidFill>
                <a:latin typeface="Meiryo" pitchFamily="34" charset="0"/>
                <a:ea typeface="Meiryo" pitchFamily="34" charset="-122"/>
                <a:cs typeface="Meiryo" pitchFamily="34" charset="-120"/>
              </a:rPr>
              <a:t>worsening heart failure event（心不全の増悪イベント）</a:t>
            </a:r>
            <a:endParaRPr lang="en-US" sz="1550" dirty="0"/>
          </a:p>
        </p:txBody>
      </p:sp>
      <p:sp>
        <p:nvSpPr>
          <p:cNvPr id="14" name="Text 9"/>
          <p:cNvSpPr/>
          <p:nvPr/>
        </p:nvSpPr>
        <p:spPr>
          <a:xfrm>
            <a:off x="1783080" y="395935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心不全による入院に加えて、静注治療を要した緊急受診も数える。入院だけを数えるより広い</a:t>
            </a:r>
            <a:endParaRPr lang="en-US" sz="1150" dirty="0"/>
          </a:p>
        </p:txBody>
      </p:sp>
      <p:sp>
        <p:nvSpPr>
          <p:cNvPr id="15" name="Shape 10"/>
          <p:cNvSpPr/>
          <p:nvPr/>
        </p:nvSpPr>
        <p:spPr>
          <a:xfrm>
            <a:off x="640080" y="480060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32688" y="5129784"/>
            <a:ext cx="640080" cy="640080"/>
          </a:xfrm>
          <a:prstGeom prst="ellipse">
            <a:avLst/>
          </a:prstGeom>
          <a:solidFill>
            <a:srgbClr val="13202F"/>
          </a:solidFill>
          <a:ln w="15875">
            <a:solidFill>
              <a:srgbClr val="4FE0A8"/>
            </a:solidFill>
            <a:prstDash val="solid"/>
          </a:ln>
        </p:spPr>
      </p:sp>
      <p:pic>
        <p:nvPicPr>
          <p:cNvPr id="17" name="Image 3" descr="ic_gauge.png">    </p:cNvPr>
          <p:cNvPicPr>
            <a:picLocks noChangeAspect="1"/>
          </p:cNvPicPr>
          <p:nvPr/>
        </p:nvPicPr>
        <p:blipFill>
          <a:blip r:embed="rId4"/>
          <a:stretch>
            <a:fillRect/>
          </a:stretch>
        </p:blipFill>
        <p:spPr>
          <a:xfrm>
            <a:off x="1105510" y="5302606"/>
            <a:ext cx="294437" cy="294437"/>
          </a:xfrm>
          <a:prstGeom prst="rect">
            <a:avLst/>
          </a:prstGeom>
        </p:spPr>
      </p:pic>
      <p:sp>
        <p:nvSpPr>
          <p:cNvPr id="18" name="Text 12"/>
          <p:cNvSpPr/>
          <p:nvPr/>
        </p:nvSpPr>
        <p:spPr>
          <a:xfrm>
            <a:off x="1783080" y="4965192"/>
            <a:ext cx="9509760" cy="457200"/>
          </a:xfrm>
          <a:prstGeom prst="rect">
            <a:avLst/>
          </a:prstGeom>
          <a:noFill/>
          <a:ln/>
        </p:spPr>
        <p:txBody>
          <a:bodyPr wrap="square" lIns="0" tIns="0" rIns="0" bIns="0" rtlCol="0" anchor="ctr"/>
          <a:lstStyle/>
          <a:p>
            <a:pPr indent="0" marL="0">
              <a:buNone/>
            </a:pPr>
            <a:r>
              <a:rPr lang="en-US" sz="1550" b="1" dirty="0">
                <a:solidFill>
                  <a:srgbClr val="F2F6FA"/>
                </a:solidFill>
                <a:latin typeface="Meiryo" pitchFamily="34" charset="0"/>
                <a:ea typeface="Meiryo" pitchFamily="34" charset="-122"/>
                <a:cs typeface="Meiryo" pitchFamily="34" charset="-120"/>
              </a:rPr>
              <a:t>KCCQ（カンザスシティ心筋症質問票）</a:t>
            </a:r>
            <a:endParaRPr lang="en-US" sz="1550" dirty="0"/>
          </a:p>
        </p:txBody>
      </p:sp>
      <p:sp>
        <p:nvSpPr>
          <p:cNvPr id="19" name="Text 13"/>
          <p:cNvSpPr/>
          <p:nvPr/>
        </p:nvSpPr>
        <p:spPr>
          <a:xfrm>
            <a:off x="1783080" y="542239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症状・身体機能・生活の質を点数にしたもの。高いほど良好で、5点の変化が臨床的に意味のある差とされる</a:t>
            </a:r>
            <a:endParaRPr lang="en-US" sz="115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主要アウトカムに「緊急受診」が入っている点は、他試験と比べるときに効いてくる。</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BACKGROUND  ─  WHY IT MATTERS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この問いは、外来と病棟の毎週の判断だった</a:t>
            </a:r>
            <a:endParaRPr lang="en-US" sz="2400" dirty="0"/>
          </a:p>
        </p:txBody>
      </p:sp>
      <p:sp>
        <p:nvSpPr>
          <p:cNvPr id="5" name="Shape 2"/>
          <p:cNvSpPr/>
          <p:nvPr/>
        </p:nvSpPr>
        <p:spPr>
          <a:xfrm>
            <a:off x="640080"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566928" cy="566928"/>
          </a:xfrm>
          <a:prstGeom prst="ellipse">
            <a:avLst/>
          </a:prstGeom>
          <a:solidFill>
            <a:srgbClr val="13202F"/>
          </a:solidFill>
          <a:ln w="15875">
            <a:solidFill>
              <a:srgbClr val="8FB0D6"/>
            </a:solidFill>
            <a:prstDash val="solid"/>
          </a:ln>
        </p:spPr>
      </p:sp>
      <p:pic>
        <p:nvPicPr>
          <p:cNvPr id="7" name="Image 1" descr="ic_users.png">    </p:cNvPr>
          <p:cNvPicPr>
            <a:picLocks noChangeAspect="1"/>
          </p:cNvPicPr>
          <p:nvPr/>
        </p:nvPicPr>
        <p:blipFill>
          <a:blip r:embed="rId2"/>
          <a:stretch>
            <a:fillRect/>
          </a:stretch>
        </p:blipFill>
        <p:spPr>
          <a:xfrm>
            <a:off x="1067471" y="2210471"/>
            <a:ext cx="260787" cy="260787"/>
          </a:xfrm>
          <a:prstGeom prst="rect">
            <a:avLst/>
          </a:prstGeom>
        </p:spPr>
      </p:pic>
      <p:sp>
        <p:nvSpPr>
          <p:cNvPr id="8" name="Text 4"/>
          <p:cNvSpPr/>
          <p:nvPr/>
        </p:nvSpPr>
        <p:spPr>
          <a:xfrm>
            <a:off x="1645920" y="2194560"/>
            <a:ext cx="292608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対象がとにかく多い</a:t>
            </a:r>
            <a:endParaRPr lang="en-US" sz="1300" dirty="0"/>
          </a:p>
        </p:txBody>
      </p:sp>
      <p:sp>
        <p:nvSpPr>
          <p:cNvPr id="9" name="Text 5"/>
          <p:cNvSpPr/>
          <p:nvPr/>
        </p:nvSpPr>
        <p:spPr>
          <a:xfrm>
            <a:off x="960120" y="2834640"/>
            <a:ext cx="3108960" cy="288036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HFrEFは循環器の外来で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最も多い慢性疾患のひとつ</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糖尿病を合併しない</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心不全患者のほうがむしろ多い</a:t>
            </a:r>
            <a:endParaRPr lang="en-US" sz="1200" dirty="0"/>
          </a:p>
        </p:txBody>
      </p:sp>
      <p:sp>
        <p:nvSpPr>
          <p:cNvPr id="10" name="Shape 6"/>
          <p:cNvSpPr/>
          <p:nvPr/>
        </p:nvSpPr>
        <p:spPr>
          <a:xfrm>
            <a:off x="4325112"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57400"/>
            <a:ext cx="566928" cy="566928"/>
          </a:xfrm>
          <a:prstGeom prst="ellipse">
            <a:avLst/>
          </a:prstGeom>
          <a:solidFill>
            <a:srgbClr val="13202F"/>
          </a:solidFill>
          <a:ln w="15875">
            <a:solidFill>
              <a:srgbClr val="FFC46B"/>
            </a:solidFill>
            <a:prstDash val="solid"/>
          </a:ln>
        </p:spPr>
      </p:sp>
      <p:pic>
        <p:nvPicPr>
          <p:cNvPr id="12" name="Image 2" descr="ic_route.png">    </p:cNvPr>
          <p:cNvPicPr>
            <a:picLocks noChangeAspect="1"/>
          </p:cNvPicPr>
          <p:nvPr/>
        </p:nvPicPr>
        <p:blipFill>
          <a:blip r:embed="rId3"/>
          <a:stretch>
            <a:fillRect/>
          </a:stretch>
        </p:blipFill>
        <p:spPr>
          <a:xfrm>
            <a:off x="4752503" y="2210471"/>
            <a:ext cx="260787" cy="260787"/>
          </a:xfrm>
          <a:prstGeom prst="rect">
            <a:avLst/>
          </a:prstGeom>
        </p:spPr>
      </p:pic>
      <p:sp>
        <p:nvSpPr>
          <p:cNvPr id="13" name="Text 8"/>
          <p:cNvSpPr/>
          <p:nvPr/>
        </p:nvSpPr>
        <p:spPr>
          <a:xfrm>
            <a:off x="5330952"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答えで処方が変わる</a:t>
            </a:r>
            <a:endParaRPr lang="en-US" sz="1300" dirty="0"/>
          </a:p>
        </p:txBody>
      </p:sp>
      <p:sp>
        <p:nvSpPr>
          <p:cNvPr id="14" name="Text 9"/>
          <p:cNvSpPr/>
          <p:nvPr/>
        </p:nvSpPr>
        <p:spPr>
          <a:xfrm>
            <a:off x="4645152"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効くなら全例に足す薬になる</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効かないなら糖尿病合併例に</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限った薬のままになる</a:t>
            </a:r>
            <a:endParaRPr lang="en-US" sz="1200" dirty="0"/>
          </a:p>
        </p:txBody>
      </p:sp>
      <p:sp>
        <p:nvSpPr>
          <p:cNvPr id="15" name="Shape 10"/>
          <p:cNvSpPr/>
          <p:nvPr/>
        </p:nvSpPr>
        <p:spPr>
          <a:xfrm>
            <a:off x="8010144" y="1783080"/>
            <a:ext cx="3529584" cy="4114800"/>
          </a:xfrm>
          <a:prstGeom prst="roundRect">
            <a:avLst>
              <a:gd name="adj" fmla="val 233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57400"/>
            <a:ext cx="566928" cy="566928"/>
          </a:xfrm>
          <a:prstGeom prst="ellipse">
            <a:avLst/>
          </a:prstGeom>
          <a:solidFill>
            <a:srgbClr val="13202F"/>
          </a:solidFill>
          <a:ln w="15875">
            <a:solidFill>
              <a:srgbClr val="4FE0A8"/>
            </a:solidFill>
            <a:prstDash val="solid"/>
          </a:ln>
        </p:spPr>
      </p:sp>
      <p:pic>
        <p:nvPicPr>
          <p:cNvPr id="17" name="Image 3" descr="ic_balance.png">    </p:cNvPr>
          <p:cNvPicPr>
            <a:picLocks noChangeAspect="1"/>
          </p:cNvPicPr>
          <p:nvPr/>
        </p:nvPicPr>
        <p:blipFill>
          <a:blip r:embed="rId4"/>
          <a:stretch>
            <a:fillRect/>
          </a:stretch>
        </p:blipFill>
        <p:spPr>
          <a:xfrm>
            <a:off x="8437535" y="2210471"/>
            <a:ext cx="260787" cy="260787"/>
          </a:xfrm>
          <a:prstGeom prst="rect">
            <a:avLst/>
          </a:prstGeom>
        </p:spPr>
      </p:pic>
      <p:sp>
        <p:nvSpPr>
          <p:cNvPr id="18" name="Text 12"/>
          <p:cNvSpPr/>
          <p:nvPr/>
        </p:nvSpPr>
        <p:spPr>
          <a:xfrm>
            <a:off x="9015984" y="2194560"/>
            <a:ext cx="292608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安全性の懸念があった</a:t>
            </a:r>
            <a:endParaRPr lang="en-US" sz="1300" dirty="0"/>
          </a:p>
        </p:txBody>
      </p:sp>
      <p:sp>
        <p:nvSpPr>
          <p:cNvPr id="19" name="Text 13"/>
          <p:cNvSpPr/>
          <p:nvPr/>
        </p:nvSpPr>
        <p:spPr>
          <a:xfrm>
            <a:off x="8330184"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脱水・低血圧・腎機能悪化</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尿路性器感染とケトアシドーシス</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心不全患者で本当に安全か</a:t>
            </a:r>
            <a:endParaRPr lang="en-US" sz="120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「効くか」だけでなく「安全に足せるか」まで答えないと、実務は動かない。</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QUESTION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クリニカルクエスチョン</a:t>
            </a:r>
            <a:endParaRPr lang="en-US" sz="2400" dirty="0"/>
          </a:p>
        </p:txBody>
      </p:sp>
      <p:sp>
        <p:nvSpPr>
          <p:cNvPr id="5" name="Shape 2"/>
          <p:cNvSpPr/>
          <p:nvPr/>
        </p:nvSpPr>
        <p:spPr>
          <a:xfrm>
            <a:off x="640080" y="1920240"/>
            <a:ext cx="10881360" cy="2743200"/>
          </a:xfrm>
          <a:prstGeom prst="roundRect">
            <a:avLst>
              <a:gd name="adj" fmla="val 3000"/>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1005840" y="2286000"/>
            <a:ext cx="10149840" cy="2011680"/>
          </a:xfrm>
          <a:prstGeom prst="rect">
            <a:avLst/>
          </a:prstGeom>
          <a:noFill/>
          <a:ln/>
        </p:spPr>
        <p:txBody>
          <a:bodyPr wrap="square" lIns="0" tIns="0" rIns="0" bIns="0" rtlCol="0" anchor="ctr"/>
          <a:lstStyle/>
          <a:p>
            <a:pPr indent="0" marL="0">
              <a:lnSpc>
                <a:spcPct val="130000"/>
              </a:lnSpc>
              <a:buNone/>
            </a:pPr>
            <a:r>
              <a:rPr lang="en-US" sz="2100" b="1" dirty="0">
                <a:solidFill>
                  <a:srgbClr val="F2F6FA"/>
                </a:solidFill>
                <a:latin typeface="Meiryo" pitchFamily="34" charset="0"/>
                <a:ea typeface="Meiryo" pitchFamily="34" charset="-122"/>
                <a:cs typeface="Meiryo" pitchFamily="34" charset="-120"/>
              </a:rPr>
              <a:t>症候性のHFrEF患者に、</a:t>
            </a:r>
            <a:endParaRPr lang="en-US" sz="2100" dirty="0"/>
          </a:p>
          <a:p>
            <a:pPr indent="0" marL="0">
              <a:lnSpc>
                <a:spcPct val="130000"/>
              </a:lnSpc>
              <a:buNone/>
            </a:pPr>
            <a:r>
              <a:rPr lang="en-US" sz="2100" b="1" dirty="0">
                <a:solidFill>
                  <a:srgbClr val="4FE0A8"/>
                </a:solidFill>
                <a:latin typeface="Meiryo" pitchFamily="34" charset="0"/>
                <a:ea typeface="Meiryo" pitchFamily="34" charset="-122"/>
                <a:cs typeface="Meiryo" pitchFamily="34" charset="-120"/>
              </a:rPr>
              <a:t>標準治療へダパグリフロジン10mgを上乗せする</a:t>
            </a:r>
            <a:pPr indent="0" marL="0">
              <a:lnSpc>
                <a:spcPct val="130000"/>
              </a:lnSpc>
              <a:buNone/>
            </a:pPr>
            <a:r>
              <a:rPr lang="en-US" sz="2100" b="1" dirty="0">
                <a:solidFill>
                  <a:srgbClr val="F2F6FA"/>
                </a:solidFill>
                <a:latin typeface="Meiryo" pitchFamily="34" charset="0"/>
                <a:ea typeface="Meiryo" pitchFamily="34" charset="-122"/>
                <a:cs typeface="Meiryo" pitchFamily="34" charset="-120"/>
              </a:rPr>
              <a:t>ことは、</a:t>
            </a:r>
            <a:endParaRPr lang="en-US" sz="2100" dirty="0"/>
          </a:p>
          <a:p>
            <a:pPr indent="0" marL="0">
              <a:lnSpc>
                <a:spcPct val="130000"/>
              </a:lnSpc>
              <a:buNone/>
            </a:pPr>
            <a:r>
              <a:rPr lang="en-US" sz="2100" b="1" dirty="0">
                <a:solidFill>
                  <a:srgbClr val="FFC46B"/>
                </a:solidFill>
                <a:latin typeface="Meiryo" pitchFamily="34" charset="0"/>
                <a:ea typeface="Meiryo" pitchFamily="34" charset="-122"/>
                <a:cs typeface="Meiryo" pitchFamily="34" charset="-120"/>
              </a:rPr>
              <a:t>糖尿病の有無にかかわらず</a:t>
            </a:r>
            <a:pPr indent="0" marL="0">
              <a:lnSpc>
                <a:spcPct val="130000"/>
              </a:lnSpc>
              <a:buNone/>
            </a:pPr>
            <a:r>
              <a:rPr lang="en-US" sz="2100" b="1" dirty="0">
                <a:solidFill>
                  <a:srgbClr val="F2F6FA"/>
                </a:solidFill>
                <a:latin typeface="Meiryo" pitchFamily="34" charset="0"/>
                <a:ea typeface="Meiryo" pitchFamily="34" charset="-122"/>
                <a:cs typeface="Meiryo" pitchFamily="34" charset="-120"/>
              </a:rPr>
              <a:t>心不全の増悪と心血管死を減らすか？</a:t>
            </a:r>
            <a:endParaRPr lang="en-US" sz="2100" dirty="0"/>
          </a:p>
        </p:txBody>
      </p:sp>
      <p:sp>
        <p:nvSpPr>
          <p:cNvPr id="7" name="Text 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収縮期血圧95mmHg未満とeGFR30未満は最初から対象外であることに注意。</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ROADMAP</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この6セクションで読み解く</a:t>
            </a:r>
            <a:endParaRPr lang="en-US" sz="2400" dirty="0"/>
          </a:p>
        </p:txBody>
      </p:sp>
      <p:sp>
        <p:nvSpPr>
          <p:cNvPr id="5" name="Shape 2"/>
          <p:cNvSpPr/>
          <p:nvPr/>
        </p:nvSpPr>
        <p:spPr>
          <a:xfrm>
            <a:off x="640080" y="1691640"/>
            <a:ext cx="10881360" cy="676656"/>
          </a:xfrm>
          <a:prstGeom prst="roundRect">
            <a:avLst>
              <a:gd name="adj" fmla="val 1216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14400" y="1691640"/>
            <a:ext cx="777240" cy="676656"/>
          </a:xfrm>
          <a:prstGeom prst="rect">
            <a:avLst/>
          </a:prstGeom>
          <a:noFill/>
          <a:ln/>
        </p:spPr>
        <p:txBody>
          <a:bodyPr wrap="square" lIns="0" tIns="0" rIns="0" bIns="0" rtlCol="0" anchor="ctr"/>
          <a:lstStyle/>
          <a:p>
            <a:pPr indent="0" marL="0">
              <a:buNone/>
            </a:pPr>
            <a:r>
              <a:rPr lang="en-US" sz="2200" b="1" dirty="0">
                <a:solidFill>
                  <a:srgbClr val="FFC46B"/>
                </a:solidFill>
                <a:latin typeface="Arial" pitchFamily="34" charset="0"/>
                <a:ea typeface="Arial" pitchFamily="34" charset="-122"/>
                <a:cs typeface="Arial" pitchFamily="34" charset="-120"/>
              </a:rPr>
              <a:t>01</a:t>
            </a:r>
            <a:endParaRPr lang="en-US" sz="2200" dirty="0"/>
          </a:p>
        </p:txBody>
      </p:sp>
      <p:sp>
        <p:nvSpPr>
          <p:cNvPr id="7" name="Text 4"/>
          <p:cNvSpPr/>
          <p:nvPr/>
        </p:nvSpPr>
        <p:spPr>
          <a:xfrm>
            <a:off x="1828800" y="1691640"/>
            <a:ext cx="2377440" cy="676656"/>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Methods</a:t>
            </a:r>
            <a:endParaRPr lang="en-US" sz="1500" dirty="0"/>
          </a:p>
        </p:txBody>
      </p:sp>
      <p:sp>
        <p:nvSpPr>
          <p:cNvPr id="8" name="Text 5"/>
          <p:cNvSpPr/>
          <p:nvPr/>
        </p:nvSpPr>
        <p:spPr>
          <a:xfrm>
            <a:off x="4206240" y="1691640"/>
            <a:ext cx="7040880" cy="676656"/>
          </a:xfrm>
          <a:prstGeom prst="rect">
            <a:avLst/>
          </a:prstGeom>
          <a:noFill/>
          <a:ln/>
        </p:spPr>
        <p:txBody>
          <a:bodyPr wrap="square" lIns="0" tIns="0" rIns="0" bIns="0" rtlCol="0" anchor="ctr"/>
          <a:lstStyle/>
          <a:p>
            <a:pPr indent="0" marL="0">
              <a:buNone/>
            </a:pPr>
            <a:r>
              <a:rPr lang="en-US" sz="1150" dirty="0">
                <a:solidFill>
                  <a:srgbClr val="C3D0DC"/>
                </a:solidFill>
                <a:latin typeface="Meiryo" pitchFamily="34" charset="0"/>
                <a:ea typeface="Meiryo" pitchFamily="34" charset="-122"/>
                <a:cs typeface="Meiryo" pitchFamily="34" charset="-120"/>
              </a:rPr>
              <a:t>デザイン・登録の流れ・組み入れと除外・介入・アウトカムの定義</a:t>
            </a:r>
            <a:endParaRPr lang="en-US" sz="1150" dirty="0"/>
          </a:p>
        </p:txBody>
      </p:sp>
      <p:sp>
        <p:nvSpPr>
          <p:cNvPr id="9" name="Shape 6"/>
          <p:cNvSpPr/>
          <p:nvPr/>
        </p:nvSpPr>
        <p:spPr>
          <a:xfrm>
            <a:off x="640080" y="2441448"/>
            <a:ext cx="10881360" cy="676656"/>
          </a:xfrm>
          <a:prstGeom prst="roundRect">
            <a:avLst>
              <a:gd name="adj" fmla="val 1216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14400" y="2441448"/>
            <a:ext cx="777240" cy="676656"/>
          </a:xfrm>
          <a:prstGeom prst="rect">
            <a:avLst/>
          </a:prstGeom>
          <a:noFill/>
          <a:ln/>
        </p:spPr>
        <p:txBody>
          <a:bodyPr wrap="square" lIns="0" tIns="0" rIns="0" bIns="0" rtlCol="0" anchor="ctr"/>
          <a:lstStyle/>
          <a:p>
            <a:pPr indent="0" marL="0">
              <a:buNone/>
            </a:pPr>
            <a:r>
              <a:rPr lang="en-US" sz="2200" b="1" dirty="0">
                <a:solidFill>
                  <a:srgbClr val="FFC46B"/>
                </a:solidFill>
                <a:latin typeface="Arial" pitchFamily="34" charset="0"/>
                <a:ea typeface="Arial" pitchFamily="34" charset="-122"/>
                <a:cs typeface="Arial" pitchFamily="34" charset="-120"/>
              </a:rPr>
              <a:t>02</a:t>
            </a:r>
            <a:endParaRPr lang="en-US" sz="2200" dirty="0"/>
          </a:p>
        </p:txBody>
      </p:sp>
      <p:sp>
        <p:nvSpPr>
          <p:cNvPr id="11" name="Text 8"/>
          <p:cNvSpPr/>
          <p:nvPr/>
        </p:nvSpPr>
        <p:spPr>
          <a:xfrm>
            <a:off x="1828800" y="2441448"/>
            <a:ext cx="2377440" cy="676656"/>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Results</a:t>
            </a:r>
            <a:endParaRPr lang="en-US" sz="1500" dirty="0"/>
          </a:p>
        </p:txBody>
      </p:sp>
      <p:sp>
        <p:nvSpPr>
          <p:cNvPr id="12" name="Text 9"/>
          <p:cNvSpPr/>
          <p:nvPr/>
        </p:nvSpPr>
        <p:spPr>
          <a:xfrm>
            <a:off x="4206240" y="2441448"/>
            <a:ext cx="7040880" cy="676656"/>
          </a:xfrm>
          <a:prstGeom prst="rect">
            <a:avLst/>
          </a:prstGeom>
          <a:noFill/>
          <a:ln/>
        </p:spPr>
        <p:txBody>
          <a:bodyPr wrap="square" lIns="0" tIns="0" rIns="0" bIns="0" rtlCol="0" anchor="ctr"/>
          <a:lstStyle/>
          <a:p>
            <a:pPr indent="0" marL="0">
              <a:buNone/>
            </a:pPr>
            <a:r>
              <a:rPr lang="en-US" sz="1150" dirty="0">
                <a:solidFill>
                  <a:srgbClr val="C3D0DC"/>
                </a:solidFill>
                <a:latin typeface="Meiryo" pitchFamily="34" charset="0"/>
                <a:ea typeface="Meiryo" pitchFamily="34" charset="-122"/>
                <a:cs typeface="Meiryo" pitchFamily="34" charset="-120"/>
              </a:rPr>
              <a:t>主要・効果発現・全死亡・サブグループ4枚・症状とQOL・突然死・安全性</a:t>
            </a:r>
            <a:endParaRPr lang="en-US" sz="1150" dirty="0"/>
          </a:p>
        </p:txBody>
      </p:sp>
      <p:sp>
        <p:nvSpPr>
          <p:cNvPr id="13" name="Shape 10"/>
          <p:cNvSpPr/>
          <p:nvPr/>
        </p:nvSpPr>
        <p:spPr>
          <a:xfrm>
            <a:off x="640080" y="3191256"/>
            <a:ext cx="10881360" cy="676656"/>
          </a:xfrm>
          <a:prstGeom prst="roundRect">
            <a:avLst>
              <a:gd name="adj" fmla="val 1216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14400" y="3191256"/>
            <a:ext cx="777240" cy="676656"/>
          </a:xfrm>
          <a:prstGeom prst="rect">
            <a:avLst/>
          </a:prstGeom>
          <a:noFill/>
          <a:ln/>
        </p:spPr>
        <p:txBody>
          <a:bodyPr wrap="square" lIns="0" tIns="0" rIns="0" bIns="0" rtlCol="0" anchor="ctr"/>
          <a:lstStyle/>
          <a:p>
            <a:pPr indent="0" marL="0">
              <a:buNone/>
            </a:pPr>
            <a:r>
              <a:rPr lang="en-US" sz="2200" b="1" dirty="0">
                <a:solidFill>
                  <a:srgbClr val="FFC46B"/>
                </a:solidFill>
                <a:latin typeface="Arial" pitchFamily="34" charset="0"/>
                <a:ea typeface="Arial" pitchFamily="34" charset="-122"/>
                <a:cs typeface="Arial" pitchFamily="34" charset="-120"/>
              </a:rPr>
              <a:t>03</a:t>
            </a:r>
            <a:endParaRPr lang="en-US" sz="2200" dirty="0"/>
          </a:p>
        </p:txBody>
      </p:sp>
      <p:sp>
        <p:nvSpPr>
          <p:cNvPr id="15" name="Text 12"/>
          <p:cNvSpPr/>
          <p:nvPr/>
        </p:nvSpPr>
        <p:spPr>
          <a:xfrm>
            <a:off x="1828800" y="3191256"/>
            <a:ext cx="2377440" cy="676656"/>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Discussion</a:t>
            </a:r>
            <a:endParaRPr lang="en-US" sz="1500" dirty="0"/>
          </a:p>
        </p:txBody>
      </p:sp>
      <p:sp>
        <p:nvSpPr>
          <p:cNvPr id="16" name="Text 13"/>
          <p:cNvSpPr/>
          <p:nvPr/>
        </p:nvSpPr>
        <p:spPr>
          <a:xfrm>
            <a:off x="4206240" y="3191256"/>
            <a:ext cx="7040880" cy="676656"/>
          </a:xfrm>
          <a:prstGeom prst="rect">
            <a:avLst/>
          </a:prstGeom>
          <a:noFill/>
          <a:ln/>
        </p:spPr>
        <p:txBody>
          <a:bodyPr wrap="square" lIns="0" tIns="0" rIns="0" bIns="0" rtlCol="0" anchor="ctr"/>
          <a:lstStyle/>
          <a:p>
            <a:pPr indent="0" marL="0">
              <a:buNone/>
            </a:pPr>
            <a:r>
              <a:rPr lang="en-US" sz="1150" dirty="0">
                <a:solidFill>
                  <a:srgbClr val="C3D0DC"/>
                </a:solidFill>
                <a:latin typeface="Meiryo" pitchFamily="34" charset="0"/>
                <a:ea typeface="Meiryo" pitchFamily="34" charset="-122"/>
                <a:cs typeface="Meiryo" pitchFamily="34" charset="-120"/>
              </a:rPr>
              <a:t>機序・腎機能の読み方・関連試験10本・メタ解析・日本への一般化</a:t>
            </a:r>
            <a:endParaRPr lang="en-US" sz="1150" dirty="0"/>
          </a:p>
        </p:txBody>
      </p:sp>
      <p:sp>
        <p:nvSpPr>
          <p:cNvPr id="17" name="Shape 14"/>
          <p:cNvSpPr/>
          <p:nvPr/>
        </p:nvSpPr>
        <p:spPr>
          <a:xfrm>
            <a:off x="640080" y="3941064"/>
            <a:ext cx="10881360" cy="676656"/>
          </a:xfrm>
          <a:prstGeom prst="roundRect">
            <a:avLst>
              <a:gd name="adj" fmla="val 1216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14400" y="3941064"/>
            <a:ext cx="777240" cy="676656"/>
          </a:xfrm>
          <a:prstGeom prst="rect">
            <a:avLst/>
          </a:prstGeom>
          <a:noFill/>
          <a:ln/>
        </p:spPr>
        <p:txBody>
          <a:bodyPr wrap="square" lIns="0" tIns="0" rIns="0" bIns="0" rtlCol="0" anchor="ctr"/>
          <a:lstStyle/>
          <a:p>
            <a:pPr indent="0" marL="0">
              <a:buNone/>
            </a:pPr>
            <a:r>
              <a:rPr lang="en-US" sz="2200" b="1" dirty="0">
                <a:solidFill>
                  <a:srgbClr val="FFC46B"/>
                </a:solidFill>
                <a:latin typeface="Arial" pitchFamily="34" charset="0"/>
                <a:ea typeface="Arial" pitchFamily="34" charset="-122"/>
                <a:cs typeface="Arial" pitchFamily="34" charset="-120"/>
              </a:rPr>
              <a:t>04</a:t>
            </a:r>
            <a:endParaRPr lang="en-US" sz="2200" dirty="0"/>
          </a:p>
        </p:txBody>
      </p:sp>
      <p:sp>
        <p:nvSpPr>
          <p:cNvPr id="19" name="Text 16"/>
          <p:cNvSpPr/>
          <p:nvPr/>
        </p:nvSpPr>
        <p:spPr>
          <a:xfrm>
            <a:off x="1828800" y="3941064"/>
            <a:ext cx="2377440" cy="676656"/>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Guidelines</a:t>
            </a:r>
            <a:endParaRPr lang="en-US" sz="1500" dirty="0"/>
          </a:p>
        </p:txBody>
      </p:sp>
      <p:sp>
        <p:nvSpPr>
          <p:cNvPr id="20" name="Text 17"/>
          <p:cNvSpPr/>
          <p:nvPr/>
        </p:nvSpPr>
        <p:spPr>
          <a:xfrm>
            <a:off x="4206240" y="3941064"/>
            <a:ext cx="7040880" cy="676656"/>
          </a:xfrm>
          <a:prstGeom prst="rect">
            <a:avLst/>
          </a:prstGeom>
          <a:noFill/>
          <a:ln/>
        </p:spPr>
        <p:txBody>
          <a:bodyPr wrap="square" lIns="0" tIns="0" rIns="0" bIns="0" rtlCol="0" anchor="ctr"/>
          <a:lstStyle/>
          <a:p>
            <a:pPr indent="0" marL="0">
              <a:buNone/>
            </a:pPr>
            <a:r>
              <a:rPr lang="en-US" sz="1150" dirty="0">
                <a:solidFill>
                  <a:srgbClr val="C3D0DC"/>
                </a:solidFill>
                <a:latin typeface="Meiryo" pitchFamily="34" charset="0"/>
                <a:ea typeface="Meiryo" pitchFamily="34" charset="-122"/>
                <a:cs typeface="Meiryo" pitchFamily="34" charset="-120"/>
              </a:rPr>
              <a:t>JCS/JHFS 2025・欧州・米国の推奨と、本試験との関係</a:t>
            </a:r>
            <a:endParaRPr lang="en-US" sz="1150" dirty="0"/>
          </a:p>
        </p:txBody>
      </p:sp>
      <p:sp>
        <p:nvSpPr>
          <p:cNvPr id="21" name="Shape 18"/>
          <p:cNvSpPr/>
          <p:nvPr/>
        </p:nvSpPr>
        <p:spPr>
          <a:xfrm>
            <a:off x="640080" y="4690872"/>
            <a:ext cx="10881360" cy="676656"/>
          </a:xfrm>
          <a:prstGeom prst="roundRect">
            <a:avLst>
              <a:gd name="adj" fmla="val 1216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Text 19"/>
          <p:cNvSpPr/>
          <p:nvPr/>
        </p:nvSpPr>
        <p:spPr>
          <a:xfrm>
            <a:off x="914400" y="4690872"/>
            <a:ext cx="777240" cy="676656"/>
          </a:xfrm>
          <a:prstGeom prst="rect">
            <a:avLst/>
          </a:prstGeom>
          <a:noFill/>
          <a:ln/>
        </p:spPr>
        <p:txBody>
          <a:bodyPr wrap="square" lIns="0" tIns="0" rIns="0" bIns="0" rtlCol="0" anchor="ctr"/>
          <a:lstStyle/>
          <a:p>
            <a:pPr indent="0" marL="0">
              <a:buNone/>
            </a:pPr>
            <a:r>
              <a:rPr lang="en-US" sz="2200" b="1" dirty="0">
                <a:solidFill>
                  <a:srgbClr val="FFC46B"/>
                </a:solidFill>
                <a:latin typeface="Arial" pitchFamily="34" charset="0"/>
                <a:ea typeface="Arial" pitchFamily="34" charset="-122"/>
                <a:cs typeface="Arial" pitchFamily="34" charset="-120"/>
              </a:rPr>
              <a:t>05</a:t>
            </a:r>
            <a:endParaRPr lang="en-US" sz="2200" dirty="0"/>
          </a:p>
        </p:txBody>
      </p:sp>
      <p:sp>
        <p:nvSpPr>
          <p:cNvPr id="23" name="Text 20"/>
          <p:cNvSpPr/>
          <p:nvPr/>
        </p:nvSpPr>
        <p:spPr>
          <a:xfrm>
            <a:off x="1828800" y="4690872"/>
            <a:ext cx="2377440" cy="676656"/>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Limitations</a:t>
            </a:r>
            <a:endParaRPr lang="en-US" sz="1500" dirty="0"/>
          </a:p>
        </p:txBody>
      </p:sp>
      <p:sp>
        <p:nvSpPr>
          <p:cNvPr id="24" name="Text 21"/>
          <p:cNvSpPr/>
          <p:nvPr/>
        </p:nvSpPr>
        <p:spPr>
          <a:xfrm>
            <a:off x="4206240" y="4690872"/>
            <a:ext cx="7040880" cy="676656"/>
          </a:xfrm>
          <a:prstGeom prst="rect">
            <a:avLst/>
          </a:prstGeom>
          <a:noFill/>
          <a:ln/>
        </p:spPr>
        <p:txBody>
          <a:bodyPr wrap="square" lIns="0" tIns="0" rIns="0" bIns="0" rtlCol="0" anchor="ctr"/>
          <a:lstStyle/>
          <a:p>
            <a:pPr indent="0" marL="0">
              <a:buNone/>
            </a:pPr>
            <a:r>
              <a:rPr lang="en-US" sz="1150" dirty="0">
                <a:solidFill>
                  <a:srgbClr val="C3D0DC"/>
                </a:solidFill>
                <a:latin typeface="Meiryo" pitchFamily="34" charset="0"/>
                <a:ea typeface="Meiryo" pitchFamily="34" charset="-122"/>
                <a:cs typeface="Meiryo" pitchFamily="34" charset="-120"/>
              </a:rPr>
              <a:t>前提と弱点・統計の読み方・批判への答え</a:t>
            </a:r>
            <a:endParaRPr lang="en-US" sz="1150" dirty="0"/>
          </a:p>
        </p:txBody>
      </p:sp>
      <p:sp>
        <p:nvSpPr>
          <p:cNvPr id="25" name="Shape 22"/>
          <p:cNvSpPr/>
          <p:nvPr/>
        </p:nvSpPr>
        <p:spPr>
          <a:xfrm>
            <a:off x="640080" y="5440680"/>
            <a:ext cx="10881360" cy="676656"/>
          </a:xfrm>
          <a:prstGeom prst="roundRect">
            <a:avLst>
              <a:gd name="adj" fmla="val 1216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6" name="Text 23"/>
          <p:cNvSpPr/>
          <p:nvPr/>
        </p:nvSpPr>
        <p:spPr>
          <a:xfrm>
            <a:off x="914400" y="5440680"/>
            <a:ext cx="777240" cy="676656"/>
          </a:xfrm>
          <a:prstGeom prst="rect">
            <a:avLst/>
          </a:prstGeom>
          <a:noFill/>
          <a:ln/>
        </p:spPr>
        <p:txBody>
          <a:bodyPr wrap="square" lIns="0" tIns="0" rIns="0" bIns="0" rtlCol="0" anchor="ctr"/>
          <a:lstStyle/>
          <a:p>
            <a:pPr indent="0" marL="0">
              <a:buNone/>
            </a:pPr>
            <a:r>
              <a:rPr lang="en-US" sz="2200" b="1" dirty="0">
                <a:solidFill>
                  <a:srgbClr val="FFC46B"/>
                </a:solidFill>
                <a:latin typeface="Arial" pitchFamily="34" charset="0"/>
                <a:ea typeface="Arial" pitchFamily="34" charset="-122"/>
                <a:cs typeface="Arial" pitchFamily="34" charset="-120"/>
              </a:rPr>
              <a:t>06</a:t>
            </a:r>
            <a:endParaRPr lang="en-US" sz="2200" dirty="0"/>
          </a:p>
        </p:txBody>
      </p:sp>
      <p:sp>
        <p:nvSpPr>
          <p:cNvPr id="27" name="Text 24"/>
          <p:cNvSpPr/>
          <p:nvPr/>
        </p:nvSpPr>
        <p:spPr>
          <a:xfrm>
            <a:off x="1828800" y="5440680"/>
            <a:ext cx="2377440" cy="676656"/>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Clinical</a:t>
            </a:r>
            <a:endParaRPr lang="en-US" sz="1500" dirty="0"/>
          </a:p>
        </p:txBody>
      </p:sp>
      <p:sp>
        <p:nvSpPr>
          <p:cNvPr id="28" name="Text 25"/>
          <p:cNvSpPr/>
          <p:nvPr/>
        </p:nvSpPr>
        <p:spPr>
          <a:xfrm>
            <a:off x="4206240" y="5440680"/>
            <a:ext cx="7040880" cy="676656"/>
          </a:xfrm>
          <a:prstGeom prst="rect">
            <a:avLst/>
          </a:prstGeom>
          <a:noFill/>
          <a:ln/>
        </p:spPr>
        <p:txBody>
          <a:bodyPr wrap="square" lIns="0" tIns="0" rIns="0" bIns="0" rtlCol="0" anchor="ctr"/>
          <a:lstStyle/>
          <a:p>
            <a:pPr indent="0" marL="0">
              <a:buNone/>
            </a:pPr>
            <a:r>
              <a:rPr lang="en-US" sz="1150" dirty="0">
                <a:solidFill>
                  <a:srgbClr val="C3D0DC"/>
                </a:solidFill>
                <a:latin typeface="Meiryo" pitchFamily="34" charset="0"/>
                <a:ea typeface="Meiryo" pitchFamily="34" charset="-122"/>
                <a:cs typeface="Meiryo" pitchFamily="34" charset="-120"/>
              </a:rPr>
              <a:t>外来と病棟で明日どう使うか</a:t>
            </a:r>
            <a:endParaRPr lang="en-US" sz="1150" dirty="0"/>
          </a:p>
        </p:txBody>
      </p:sp>
      <p:sp>
        <p:nvSpPr>
          <p:cNvPr id="29" name="Text 2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Paper Cruxy ・ Evidence Digest</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F16"/>
        </a:solidFill>
      </p:bgPr>
    </p:bg>
    <p:spTree>
      <p:nvGrpSpPr>
        <p:cNvPr id="1" name=""/>
        <p:cNvGrpSpPr/>
        <p:nvPr/>
      </p:nvGrpSpPr>
      <p:grpSpPr>
        <a:xfrm>
          <a:off x="0" y="0"/>
          <a:ext cx="0" cy="0"/>
          <a:chOff x="0" y="0"/>
          <a:chExt cx="0" cy="0"/>
        </a:xfrm>
      </p:grpSpPr>
      <p:pic>
        <p:nvPicPr>
          <p:cNvPr id="2" name="Image 0" descr="m_bg.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SECTION 01</a:t>
            </a:r>
            <a:endParaRPr lang="en-US" sz="1100" dirty="0"/>
          </a:p>
        </p:txBody>
      </p:sp>
      <p:sp>
        <p:nvSpPr>
          <p:cNvPr id="4" name="Text 1"/>
          <p:cNvSpPr/>
          <p:nvPr/>
        </p:nvSpPr>
        <p:spPr>
          <a:xfrm>
            <a:off x="566928" y="1828800"/>
            <a:ext cx="4572000" cy="2103120"/>
          </a:xfrm>
          <a:prstGeom prst="rect">
            <a:avLst/>
          </a:prstGeom>
          <a:noFill/>
          <a:ln/>
        </p:spPr>
        <p:txBody>
          <a:bodyPr wrap="square" lIns="0" tIns="0" rIns="0" bIns="0" rtlCol="0" anchor="ctr"/>
          <a:lstStyle/>
          <a:p>
            <a:pPr indent="0" marL="0">
              <a:buNone/>
            </a:pPr>
            <a:r>
              <a:rPr lang="en-US" sz="15000" b="1" dirty="0">
                <a:solidFill>
                  <a:srgbClr val="F2F6FA">
                    <a:alpha val="78000"/>
                  </a:srgbClr>
                </a:solidFill>
                <a:latin typeface="Arial" pitchFamily="34" charset="0"/>
                <a:ea typeface="Arial" pitchFamily="34" charset="-122"/>
                <a:cs typeface="Arial" pitchFamily="34" charset="-120"/>
              </a:rPr>
              <a:t>01</a:t>
            </a:r>
            <a:endParaRPr lang="en-US" sz="15000" dirty="0"/>
          </a:p>
        </p:txBody>
      </p:sp>
      <p:sp>
        <p:nvSpPr>
          <p:cNvPr id="5" name="Text 2"/>
          <p:cNvSpPr/>
          <p:nvPr/>
        </p:nvSpPr>
        <p:spPr>
          <a:xfrm>
            <a:off x="658368" y="3977640"/>
            <a:ext cx="10972800" cy="731520"/>
          </a:xfrm>
          <a:prstGeom prst="rect">
            <a:avLst/>
          </a:prstGeom>
          <a:noFill/>
          <a:ln/>
        </p:spPr>
        <p:txBody>
          <a:bodyPr wrap="square" lIns="0" tIns="0" rIns="0" bIns="0" rtlCol="0" anchor="ctr"/>
          <a:lstStyle/>
          <a:p>
            <a:pPr indent="0" marL="0">
              <a:buNone/>
            </a:pPr>
            <a:r>
              <a:rPr lang="en-US" sz="3100" b="1" dirty="0">
                <a:solidFill>
                  <a:srgbClr val="F2F6FA"/>
                </a:solidFill>
                <a:latin typeface="Meiryo" pitchFamily="34" charset="0"/>
                <a:ea typeface="Meiryo" pitchFamily="34" charset="-122"/>
                <a:cs typeface="Meiryo" pitchFamily="34" charset="-120"/>
              </a:rPr>
              <a:t>Methods ─ 試験デザイン</a:t>
            </a:r>
            <a:endParaRPr lang="en-US" sz="3100" dirty="0"/>
          </a:p>
        </p:txBody>
      </p:sp>
      <p:sp>
        <p:nvSpPr>
          <p:cNvPr id="6" name="Text 3"/>
          <p:cNvSpPr/>
          <p:nvPr/>
        </p:nvSpPr>
        <p:spPr>
          <a:xfrm>
            <a:off x="676656" y="4709160"/>
            <a:ext cx="10972800" cy="457200"/>
          </a:xfrm>
          <a:prstGeom prst="rect">
            <a:avLst/>
          </a:prstGeom>
          <a:noFill/>
          <a:ln/>
        </p:spPr>
        <p:txBody>
          <a:bodyPr wrap="square" lIns="0" tIns="0" rIns="0" bIns="0" rtlCol="0" anchor="ctr"/>
          <a:lstStyle/>
          <a:p>
            <a:pPr indent="0" marL="0">
              <a:buNone/>
            </a:pPr>
            <a:r>
              <a:rPr lang="en-US" sz="1500" dirty="0">
                <a:solidFill>
                  <a:srgbClr val="FFC46B"/>
                </a:solidFill>
                <a:latin typeface="Meiryo" pitchFamily="34" charset="0"/>
                <a:ea typeface="Meiryo" pitchFamily="34" charset="-122"/>
                <a:cs typeface="Meiryo" pitchFamily="34" charset="-120"/>
              </a:rPr>
              <a:t>誰に・何と比べ・どう測ったか</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DESIGN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国際多施設の二重盲検プラセボ対照試験、n=4,744</a:t>
            </a:r>
            <a:endParaRPr lang="en-US" sz="2400" dirty="0"/>
          </a:p>
        </p:txBody>
      </p:sp>
      <p:sp>
        <p:nvSpPr>
          <p:cNvPr id="5" name="Shape 2"/>
          <p:cNvSpPr/>
          <p:nvPr/>
        </p:nvSpPr>
        <p:spPr>
          <a:xfrm>
            <a:off x="640080"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566928" cy="566928"/>
          </a:xfrm>
          <a:prstGeom prst="ellipse">
            <a:avLst/>
          </a:prstGeom>
          <a:solidFill>
            <a:srgbClr val="13202F"/>
          </a:solidFill>
          <a:ln w="15875">
            <a:solidFill>
              <a:srgbClr val="8FB0D6"/>
            </a:solidFill>
            <a:prstDash val="solid"/>
          </a:ln>
        </p:spPr>
      </p:sp>
      <p:pic>
        <p:nvPicPr>
          <p:cNvPr id="7" name="Image 1" descr="ic_flask.png">    </p:cNvPr>
          <p:cNvPicPr>
            <a:picLocks noChangeAspect="1"/>
          </p:cNvPicPr>
          <p:nvPr/>
        </p:nvPicPr>
        <p:blipFill>
          <a:blip r:embed="rId2"/>
          <a:stretch>
            <a:fillRect/>
          </a:stretch>
        </p:blipFill>
        <p:spPr>
          <a:xfrm>
            <a:off x="1067471" y="2210471"/>
            <a:ext cx="260787" cy="260787"/>
          </a:xfrm>
          <a:prstGeom prst="rect">
            <a:avLst/>
          </a:prstGeom>
        </p:spPr>
      </p:pic>
      <p:sp>
        <p:nvSpPr>
          <p:cNvPr id="8" name="Text 4"/>
          <p:cNvSpPr/>
          <p:nvPr/>
        </p:nvSpPr>
        <p:spPr>
          <a:xfrm>
            <a:off x="1645920" y="2194560"/>
            <a:ext cx="292608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デザイン</a:t>
            </a:r>
            <a:endParaRPr lang="en-US" sz="1300" dirty="0"/>
          </a:p>
        </p:txBody>
      </p:sp>
      <p:sp>
        <p:nvSpPr>
          <p:cNvPr id="9" name="Text 5"/>
          <p:cNvSpPr/>
          <p:nvPr/>
        </p:nvSpPr>
        <p:spPr>
          <a:xfrm>
            <a:off x="960120"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第3相・無作為化</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二重盲検・プラセボ対照</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20か国410施設</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追跡期間の中央値18.2か月</a:t>
            </a:r>
            <a:endParaRPr lang="en-US" sz="1250" dirty="0"/>
          </a:p>
        </p:txBody>
      </p:sp>
      <p:sp>
        <p:nvSpPr>
          <p:cNvPr id="10" name="Shape 6"/>
          <p:cNvSpPr/>
          <p:nvPr/>
        </p:nvSpPr>
        <p:spPr>
          <a:xfrm>
            <a:off x="4325112"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57400"/>
            <a:ext cx="566928" cy="566928"/>
          </a:xfrm>
          <a:prstGeom prst="ellipse">
            <a:avLst/>
          </a:prstGeom>
          <a:solidFill>
            <a:srgbClr val="13202F"/>
          </a:solidFill>
          <a:ln w="15875">
            <a:solidFill>
              <a:srgbClr val="FFC46B"/>
            </a:solidFill>
            <a:prstDash val="solid"/>
          </a:ln>
        </p:spPr>
      </p:sp>
      <p:pic>
        <p:nvPicPr>
          <p:cNvPr id="12" name="Image 2" descr="ic_users.png">    </p:cNvPr>
          <p:cNvPicPr>
            <a:picLocks noChangeAspect="1"/>
          </p:cNvPicPr>
          <p:nvPr/>
        </p:nvPicPr>
        <p:blipFill>
          <a:blip r:embed="rId3"/>
          <a:stretch>
            <a:fillRect/>
          </a:stretch>
        </p:blipFill>
        <p:spPr>
          <a:xfrm>
            <a:off x="4752503" y="2210471"/>
            <a:ext cx="260787" cy="260787"/>
          </a:xfrm>
          <a:prstGeom prst="rect">
            <a:avLst/>
          </a:prstGeom>
        </p:spPr>
      </p:pic>
      <p:sp>
        <p:nvSpPr>
          <p:cNvPr id="13" name="Text 8"/>
          <p:cNvSpPr/>
          <p:nvPr/>
        </p:nvSpPr>
        <p:spPr>
          <a:xfrm>
            <a:off x="5330952"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割り付け</a:t>
            </a:r>
            <a:endParaRPr lang="en-US" sz="1300" dirty="0"/>
          </a:p>
        </p:txBody>
      </p:sp>
      <p:sp>
        <p:nvSpPr>
          <p:cNvPr id="14" name="Text 9"/>
          <p:cNvSpPr/>
          <p:nvPr/>
        </p:nvSpPr>
        <p:spPr>
          <a:xfrm>
            <a:off x="4645152"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ダパグリフロジン群2,373例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プラセボ群2,371例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合計4,744例</a:t>
            </a:r>
            <a:endParaRPr lang="en-US" sz="1250" dirty="0"/>
          </a:p>
        </p:txBody>
      </p:sp>
      <p:sp>
        <p:nvSpPr>
          <p:cNvPr id="15" name="Shape 10"/>
          <p:cNvSpPr/>
          <p:nvPr/>
        </p:nvSpPr>
        <p:spPr>
          <a:xfrm>
            <a:off x="8010144" y="1783080"/>
            <a:ext cx="3529584" cy="4114800"/>
          </a:xfrm>
          <a:prstGeom prst="roundRect">
            <a:avLst>
              <a:gd name="adj" fmla="val 233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57400"/>
            <a:ext cx="566928" cy="566928"/>
          </a:xfrm>
          <a:prstGeom prst="ellipse">
            <a:avLst/>
          </a:prstGeom>
          <a:solidFill>
            <a:srgbClr val="13202F"/>
          </a:solidFill>
          <a:ln w="15875">
            <a:solidFill>
              <a:srgbClr val="4FE0A8"/>
            </a:solidFill>
            <a:prstDash val="solid"/>
          </a:ln>
        </p:spPr>
      </p:sp>
      <p:pic>
        <p:nvPicPr>
          <p:cNvPr id="17" name="Image 3" descr="ic_guide.png">    </p:cNvPr>
          <p:cNvPicPr>
            <a:picLocks noChangeAspect="1"/>
          </p:cNvPicPr>
          <p:nvPr/>
        </p:nvPicPr>
        <p:blipFill>
          <a:blip r:embed="rId4"/>
          <a:stretch>
            <a:fillRect/>
          </a:stretch>
        </p:blipFill>
        <p:spPr>
          <a:xfrm>
            <a:off x="8437535" y="2210471"/>
            <a:ext cx="260787" cy="260787"/>
          </a:xfrm>
          <a:prstGeom prst="rect">
            <a:avLst/>
          </a:prstGeom>
        </p:spPr>
      </p:pic>
      <p:sp>
        <p:nvSpPr>
          <p:cNvPr id="18" name="Text 12"/>
          <p:cNvSpPr/>
          <p:nvPr/>
        </p:nvSpPr>
        <p:spPr>
          <a:xfrm>
            <a:off x="9015984" y="2194560"/>
            <a:ext cx="292608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設計の眼目</a:t>
            </a:r>
            <a:endParaRPr lang="en-US" sz="1300" dirty="0"/>
          </a:p>
        </p:txBody>
      </p:sp>
      <p:sp>
        <p:nvSpPr>
          <p:cNvPr id="19" name="Text 13"/>
          <p:cNvSpPr/>
          <p:nvPr/>
        </p:nvSpPr>
        <p:spPr>
          <a:xfrm>
            <a:off x="8330184"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糖尿病の有無を問わず登録</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推奨される治療への上乗せ</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入院に加えて緊急受診も数える</a:t>
            </a:r>
            <a:endParaRPr lang="en-US" sz="125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N Engl J Med 2019;381:1995-2008／JAMA 2020;323:1353-1368</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THE TIMELINE</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登録は1年半、追跡は最長で2年3か月</a:t>
            </a:r>
            <a:endParaRPr lang="en-US" sz="2400" dirty="0"/>
          </a:p>
        </p:txBody>
      </p:sp>
      <p:sp>
        <p:nvSpPr>
          <p:cNvPr id="5" name="Shape 2"/>
          <p:cNvSpPr/>
          <p:nvPr/>
        </p:nvSpPr>
        <p:spPr>
          <a:xfrm>
            <a:off x="640080" y="1874520"/>
            <a:ext cx="10881360" cy="1097280"/>
          </a:xfrm>
          <a:prstGeom prst="roundRect">
            <a:avLst>
              <a:gd name="adj" fmla="val 75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874520"/>
            <a:ext cx="2377440" cy="1097280"/>
          </a:xfrm>
          <a:prstGeom prst="rect">
            <a:avLst/>
          </a:prstGeom>
          <a:noFill/>
          <a:ln/>
        </p:spPr>
        <p:txBody>
          <a:bodyPr wrap="square" lIns="0" tIns="0" rIns="0" bIns="0" rtlCol="0" anchor="ctr"/>
          <a:lstStyle/>
          <a:p>
            <a:pPr indent="0" marL="0">
              <a:buNone/>
            </a:pPr>
            <a:r>
              <a:rPr lang="en-US" sz="3200" b="1" dirty="0">
                <a:solidFill>
                  <a:srgbClr val="FFC46B"/>
                </a:solidFill>
                <a:latin typeface="Meiryo" pitchFamily="34" charset="0"/>
                <a:ea typeface="Meiryo" pitchFamily="34" charset="-122"/>
                <a:cs typeface="Meiryo" pitchFamily="34" charset="-120"/>
              </a:rPr>
              <a:t>4,744</a:t>
            </a:r>
            <a:endParaRPr lang="en-US" sz="3200" dirty="0"/>
          </a:p>
        </p:txBody>
      </p:sp>
      <p:sp>
        <p:nvSpPr>
          <p:cNvPr id="7" name="Text 4"/>
          <p:cNvSpPr/>
          <p:nvPr/>
        </p:nvSpPr>
        <p:spPr>
          <a:xfrm>
            <a:off x="3566160" y="1874520"/>
            <a:ext cx="7680960" cy="1097280"/>
          </a:xfrm>
          <a:prstGeom prst="rect">
            <a:avLst/>
          </a:prstGeom>
          <a:noFill/>
          <a:ln/>
        </p:spPr>
        <p:txBody>
          <a:bodyPr wrap="square" lIns="0" tIns="0" rIns="0" bIns="0" rtlCol="0" anchor="ctr"/>
          <a:lstStyle/>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2017年2月15日から2018年8月17日までに無作為化された人数</a:t>
            </a:r>
            <a:endParaRPr lang="en-US" sz="1350" dirty="0"/>
          </a:p>
        </p:txBody>
      </p:sp>
      <p:sp>
        <p:nvSpPr>
          <p:cNvPr id="8" name="Text 5"/>
          <p:cNvSpPr/>
          <p:nvPr/>
        </p:nvSpPr>
        <p:spPr>
          <a:xfrm>
            <a:off x="960120" y="3337560"/>
            <a:ext cx="10332720" cy="640080"/>
          </a:xfrm>
          <a:prstGeom prst="rect">
            <a:avLst/>
          </a:prstGeom>
          <a:noFill/>
          <a:ln/>
        </p:spPr>
        <p:txBody>
          <a:bodyPr wrap="square" lIns="0" tIns="0" rIns="0" bIns="0" rtlCol="0" anchor="ctr"/>
          <a:lstStyle/>
          <a:p>
            <a:pPr indent="0" marL="0">
              <a:buNone/>
            </a:pPr>
            <a:r>
              <a:rPr lang="en-US" sz="1300" dirty="0">
                <a:solidFill>
                  <a:srgbClr val="FFC46B"/>
                </a:solidFill>
                <a:latin typeface="Meiryo" pitchFamily="34" charset="0"/>
                <a:ea typeface="Meiryo" pitchFamily="34" charset="-122"/>
                <a:cs typeface="Meiryo" pitchFamily="34" charset="-120"/>
              </a:rPr>
              <a:t>↓  最終追跡は2019年6月6日。追跡期間の中央値は18.2か月（範囲0〜27.8か月）</a:t>
            </a:r>
            <a:endParaRPr lang="en-US" sz="1300" dirty="0"/>
          </a:p>
        </p:txBody>
      </p:sp>
      <p:sp>
        <p:nvSpPr>
          <p:cNvPr id="9" name="Shape 6"/>
          <p:cNvSpPr/>
          <p:nvPr/>
        </p:nvSpPr>
        <p:spPr>
          <a:xfrm>
            <a:off x="640080" y="4343400"/>
            <a:ext cx="10881360" cy="1097280"/>
          </a:xfrm>
          <a:prstGeom prst="roundRect">
            <a:avLst>
              <a:gd name="adj" fmla="val 75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4343400"/>
            <a:ext cx="2377440" cy="1097280"/>
          </a:xfrm>
          <a:prstGeom prst="rect">
            <a:avLst/>
          </a:prstGeom>
          <a:noFill/>
          <a:ln/>
        </p:spPr>
        <p:txBody>
          <a:bodyPr wrap="square" lIns="0" tIns="0" rIns="0" bIns="0" rtlCol="0" anchor="ctr"/>
          <a:lstStyle/>
          <a:p>
            <a:pPr indent="0" marL="0">
              <a:buNone/>
            </a:pPr>
            <a:r>
              <a:rPr lang="en-US" sz="3200" b="1" dirty="0">
                <a:solidFill>
                  <a:srgbClr val="4FE0A8"/>
                </a:solidFill>
                <a:latin typeface="Meiryo" pitchFamily="34" charset="0"/>
                <a:ea typeface="Meiryo" pitchFamily="34" charset="-122"/>
                <a:cs typeface="Meiryo" pitchFamily="34" charset="-120"/>
              </a:rPr>
              <a:t>4,742</a:t>
            </a:r>
            <a:endParaRPr lang="en-US" sz="3200" dirty="0"/>
          </a:p>
        </p:txBody>
      </p:sp>
      <p:sp>
        <p:nvSpPr>
          <p:cNvPr id="11" name="Text 8"/>
          <p:cNvSpPr/>
          <p:nvPr/>
        </p:nvSpPr>
        <p:spPr>
          <a:xfrm>
            <a:off x="3566160" y="4343400"/>
            <a:ext cx="7680960" cy="1097280"/>
          </a:xfrm>
          <a:prstGeom prst="rect">
            <a:avLst/>
          </a:prstGeom>
          <a:noFill/>
          <a:ln/>
        </p:spPr>
        <p:txBody>
          <a:bodyPr wrap="square" lIns="0" tIns="0" rIns="0" bIns="0" rtlCol="0" anchor="ctr"/>
          <a:lstStyle/>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試験を完遂した人数。脱落は2例にとどまった</a:t>
            </a:r>
            <a:endParaRPr lang="en-US" sz="1350" dirty="0"/>
          </a:p>
        </p:txBody>
      </p:sp>
      <p:sp>
        <p:nvSpPr>
          <p:cNvPr id="12" name="Shape 9"/>
          <p:cNvSpPr/>
          <p:nvPr/>
        </p:nvSpPr>
        <p:spPr>
          <a:xfrm>
            <a:off x="640080" y="5440680"/>
            <a:ext cx="10881360" cy="777240"/>
          </a:xfrm>
          <a:prstGeom prst="roundRect">
            <a:avLst>
              <a:gd name="adj" fmla="val 10588"/>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3" name="Text 10"/>
          <p:cNvSpPr/>
          <p:nvPr/>
        </p:nvSpPr>
        <p:spPr>
          <a:xfrm>
            <a:off x="960120" y="5440680"/>
            <a:ext cx="10241280" cy="777240"/>
          </a:xfrm>
          <a:prstGeom prst="rect">
            <a:avLst/>
          </a:prstGeom>
          <a:noFill/>
          <a:ln/>
        </p:spPr>
        <p:txBody>
          <a:bodyPr wrap="square" lIns="0" tIns="0" rIns="0" bIns="0" rtlCol="0" anchor="ctr"/>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追跡は2年に届いていない。「2年弱でここまで差がつく」という読み方が正しく、</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10年単位の予後をこの試験だけで語ることはできない</a:t>
            </a:r>
            <a:endParaRPr lang="en-US" sz="1200" dirty="0"/>
          </a:p>
        </p:txBody>
      </p:sp>
      <p:sp>
        <p:nvSpPr>
          <p:cNvPr id="14" name="Text 11"/>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JAMA 2020;323:1353-1368／JAMA Cardiol 2021;6:499-507</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POPULATION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誰を入れ、誰を外したか</a:t>
            </a:r>
            <a:endParaRPr lang="en-US" sz="2400" dirty="0"/>
          </a:p>
        </p:txBody>
      </p:sp>
      <p:sp>
        <p:nvSpPr>
          <p:cNvPr id="5" name="Shape 2"/>
          <p:cNvSpPr/>
          <p:nvPr/>
        </p:nvSpPr>
        <p:spPr>
          <a:xfrm>
            <a:off x="640080" y="1783080"/>
            <a:ext cx="534924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603504" cy="603504"/>
          </a:xfrm>
          <a:prstGeom prst="ellipse">
            <a:avLst/>
          </a:prstGeom>
          <a:solidFill>
            <a:srgbClr val="13202F"/>
          </a:solidFill>
          <a:ln w="15875">
            <a:solidFill>
              <a:srgbClr val="4FE0A8"/>
            </a:solidFill>
            <a:prstDash val="solid"/>
          </a:ln>
        </p:spPr>
      </p:sp>
      <p:pic>
        <p:nvPicPr>
          <p:cNvPr id="7" name="Image 1" descr="ic_users.png">    </p:cNvPr>
          <p:cNvPicPr>
            <a:picLocks noChangeAspect="1"/>
          </p:cNvPicPr>
          <p:nvPr/>
        </p:nvPicPr>
        <p:blipFill>
          <a:blip r:embed="rId2"/>
          <a:stretch>
            <a:fillRect/>
          </a:stretch>
        </p:blipFill>
        <p:spPr>
          <a:xfrm>
            <a:off x="1077346" y="2220346"/>
            <a:ext cx="277612" cy="277612"/>
          </a:xfrm>
          <a:prstGeom prst="rect">
            <a:avLst/>
          </a:prstGeom>
        </p:spPr>
      </p:pic>
      <p:sp>
        <p:nvSpPr>
          <p:cNvPr id="8" name="Text 4"/>
          <p:cNvSpPr/>
          <p:nvPr/>
        </p:nvSpPr>
        <p:spPr>
          <a:xfrm>
            <a:off x="1691640" y="2212848"/>
            <a:ext cx="36576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組み入れ</a:t>
            </a:r>
            <a:endParaRPr lang="en-US" sz="1300" dirty="0"/>
          </a:p>
        </p:txBody>
      </p:sp>
      <p:sp>
        <p:nvSpPr>
          <p:cNvPr id="9" name="Text 5"/>
          <p:cNvSpPr/>
          <p:nvPr/>
        </p:nvSpPr>
        <p:spPr>
          <a:xfrm>
            <a:off x="960120" y="2834640"/>
            <a:ext cx="475488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NYHA心機能分類II・III・IVの</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症候性心不全</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左室駆出率40%以下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NT-proBNPが上昇していること</a:t>
            </a:r>
            <a:endParaRPr lang="en-US" sz="1250" dirty="0"/>
          </a:p>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推奨される心不全治療を</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受けていること</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糖尿病の有無は問わない</a:t>
            </a:r>
            <a:endParaRPr lang="en-US" sz="1250" dirty="0"/>
          </a:p>
        </p:txBody>
      </p:sp>
      <p:sp>
        <p:nvSpPr>
          <p:cNvPr id="10" name="Shape 6"/>
          <p:cNvSpPr/>
          <p:nvPr/>
        </p:nvSpPr>
        <p:spPr>
          <a:xfrm>
            <a:off x="6172200" y="1783080"/>
            <a:ext cx="534924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46520" y="2057400"/>
            <a:ext cx="603504" cy="603504"/>
          </a:xfrm>
          <a:prstGeom prst="ellipse">
            <a:avLst/>
          </a:prstGeom>
          <a:solidFill>
            <a:srgbClr val="13202F"/>
          </a:solidFill>
          <a:ln w="15875">
            <a:solidFill>
              <a:srgbClr val="FF6B6B"/>
            </a:solidFill>
            <a:prstDash val="solid"/>
          </a:ln>
        </p:spPr>
      </p:sp>
      <p:pic>
        <p:nvPicPr>
          <p:cNvPr id="12" name="Image 2" descr="ic_xmark.png">    </p:cNvPr>
          <p:cNvPicPr>
            <a:picLocks noChangeAspect="1"/>
          </p:cNvPicPr>
          <p:nvPr/>
        </p:nvPicPr>
        <p:blipFill>
          <a:blip r:embed="rId3"/>
          <a:stretch>
            <a:fillRect/>
          </a:stretch>
        </p:blipFill>
        <p:spPr>
          <a:xfrm>
            <a:off x="6609466" y="2220346"/>
            <a:ext cx="277612" cy="277612"/>
          </a:xfrm>
          <a:prstGeom prst="rect">
            <a:avLst/>
          </a:prstGeom>
        </p:spPr>
      </p:pic>
      <p:sp>
        <p:nvSpPr>
          <p:cNvPr id="13" name="Text 8"/>
          <p:cNvSpPr/>
          <p:nvPr/>
        </p:nvSpPr>
        <p:spPr>
          <a:xfrm>
            <a:off x="7223760" y="2212848"/>
            <a:ext cx="3657600" cy="310896"/>
          </a:xfrm>
          <a:prstGeom prst="rect">
            <a:avLst/>
          </a:prstGeom>
          <a:noFill/>
          <a:ln/>
        </p:spPr>
        <p:txBody>
          <a:bodyPr wrap="square" lIns="0" tIns="0" rIns="0" bIns="0" rtlCol="0" anchor="ctr"/>
          <a:lstStyle/>
          <a:p>
            <a:pPr indent="0" marL="0">
              <a:buNone/>
            </a:pPr>
            <a:r>
              <a:rPr lang="en-US" sz="1300" b="1" spc="100" kern="0" dirty="0">
                <a:solidFill>
                  <a:srgbClr val="FF6B6B"/>
                </a:solidFill>
                <a:latin typeface="Meiryo" pitchFamily="34" charset="0"/>
                <a:ea typeface="Meiryo" pitchFamily="34" charset="-122"/>
                <a:cs typeface="Meiryo" pitchFamily="34" charset="-120"/>
              </a:rPr>
              <a:t>除外</a:t>
            </a:r>
            <a:endParaRPr lang="en-US" sz="1300" dirty="0"/>
          </a:p>
        </p:txBody>
      </p:sp>
      <p:sp>
        <p:nvSpPr>
          <p:cNvPr id="14" name="Text 9"/>
          <p:cNvSpPr/>
          <p:nvPr/>
        </p:nvSpPr>
        <p:spPr>
          <a:xfrm>
            <a:off x="6492240" y="2834640"/>
            <a:ext cx="475488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収縮期血圧95mmHg未満</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eGFRが30未満</a:t>
            </a:r>
            <a:endParaRPr lang="en-US" sz="1250" dirty="0"/>
          </a:p>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除外基準のうち抄録で確認できたのは</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この2つ。原著本文にはさらに</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細かい規定がある</a:t>
            </a:r>
            <a:endParaRPr lang="en-US" sz="1250" dirty="0"/>
          </a:p>
        </p:txBody>
      </p:sp>
      <p:sp>
        <p:nvSpPr>
          <p:cNvPr id="15" name="Text 1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この除外基準が、結論を当てはめてよい範囲をそのまま決めている。</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INTERVENTION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2群の違いは、1日1錠だけ</a:t>
            </a:r>
            <a:endParaRPr lang="en-US" sz="2400" dirty="0"/>
          </a:p>
        </p:txBody>
      </p:sp>
      <p:sp>
        <p:nvSpPr>
          <p:cNvPr id="5" name="Shape 2"/>
          <p:cNvSpPr/>
          <p:nvPr/>
        </p:nvSpPr>
        <p:spPr>
          <a:xfrm>
            <a:off x="640080" y="1828800"/>
            <a:ext cx="5349240" cy="3931920"/>
          </a:xfrm>
          <a:prstGeom prst="roundRect">
            <a:avLst>
              <a:gd name="adj" fmla="val 2093"/>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48840"/>
            <a:ext cx="603504" cy="603504"/>
          </a:xfrm>
          <a:prstGeom prst="ellipse">
            <a:avLst/>
          </a:prstGeom>
          <a:solidFill>
            <a:srgbClr val="13202F"/>
          </a:solidFill>
          <a:ln w="15875">
            <a:solidFill>
              <a:srgbClr val="4FE0A8"/>
            </a:solidFill>
            <a:prstDash val="solid"/>
          </a:ln>
        </p:spPr>
      </p:sp>
      <p:pic>
        <p:nvPicPr>
          <p:cNvPr id="7" name="Image 1" descr="ic_syringe.png">    </p:cNvPr>
          <p:cNvPicPr>
            <a:picLocks noChangeAspect="1"/>
          </p:cNvPicPr>
          <p:nvPr/>
        </p:nvPicPr>
        <p:blipFill>
          <a:blip r:embed="rId2"/>
          <a:stretch>
            <a:fillRect/>
          </a:stretch>
        </p:blipFill>
        <p:spPr>
          <a:xfrm>
            <a:off x="1123066" y="2311786"/>
            <a:ext cx="277612" cy="277612"/>
          </a:xfrm>
          <a:prstGeom prst="rect">
            <a:avLst/>
          </a:prstGeom>
        </p:spPr>
      </p:pic>
      <p:sp>
        <p:nvSpPr>
          <p:cNvPr id="8" name="Text 4"/>
          <p:cNvSpPr/>
          <p:nvPr/>
        </p:nvSpPr>
        <p:spPr>
          <a:xfrm>
            <a:off x="1783080" y="219456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ダパグリフロジン群（2,373例）</a:t>
            </a:r>
            <a:endParaRPr lang="en-US" sz="1500" dirty="0"/>
          </a:p>
        </p:txBody>
      </p:sp>
      <p:sp>
        <p:nvSpPr>
          <p:cNvPr id="9" name="Text 5"/>
          <p:cNvSpPr/>
          <p:nvPr/>
        </p:nvSpPr>
        <p:spPr>
          <a:xfrm>
            <a:off x="960120" y="2971800"/>
            <a:ext cx="4434840" cy="256032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ダパグリフロジン10mgを</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1日1回</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用量調整も漸増もしない</a:t>
            </a:r>
            <a:endParaRPr lang="en-US" sz="1250" dirty="0"/>
          </a:p>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推奨される心不全治療は</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そのまま続ける</a:t>
            </a:r>
            <a:endParaRPr lang="en-US" sz="1250" dirty="0"/>
          </a:p>
        </p:txBody>
      </p:sp>
      <p:sp>
        <p:nvSpPr>
          <p:cNvPr id="10" name="Shape 6"/>
          <p:cNvSpPr/>
          <p:nvPr/>
        </p:nvSpPr>
        <p:spPr>
          <a:xfrm>
            <a:off x="6172200" y="1828800"/>
            <a:ext cx="5349240" cy="3931920"/>
          </a:xfrm>
          <a:prstGeom prst="roundRect">
            <a:avLst>
              <a:gd name="adj" fmla="val 2093"/>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92240" y="2148840"/>
            <a:ext cx="603504" cy="603504"/>
          </a:xfrm>
          <a:prstGeom prst="ellipse">
            <a:avLst/>
          </a:prstGeom>
          <a:solidFill>
            <a:srgbClr val="13202F"/>
          </a:solidFill>
          <a:ln w="15875">
            <a:solidFill>
              <a:srgbClr val="8FB0D6"/>
            </a:solidFill>
            <a:prstDash val="solid"/>
          </a:ln>
        </p:spPr>
      </p:sp>
      <p:pic>
        <p:nvPicPr>
          <p:cNvPr id="12" name="Image 2" descr="ic_list.png">    </p:cNvPr>
          <p:cNvPicPr>
            <a:picLocks noChangeAspect="1"/>
          </p:cNvPicPr>
          <p:nvPr/>
        </p:nvPicPr>
        <p:blipFill>
          <a:blip r:embed="rId3"/>
          <a:stretch>
            <a:fillRect/>
          </a:stretch>
        </p:blipFill>
        <p:spPr>
          <a:xfrm>
            <a:off x="6655186" y="2311786"/>
            <a:ext cx="277612" cy="277612"/>
          </a:xfrm>
          <a:prstGeom prst="rect">
            <a:avLst/>
          </a:prstGeom>
        </p:spPr>
      </p:pic>
      <p:sp>
        <p:nvSpPr>
          <p:cNvPr id="13" name="Text 8"/>
          <p:cNvSpPr/>
          <p:nvPr/>
        </p:nvSpPr>
        <p:spPr>
          <a:xfrm>
            <a:off x="7315200" y="2194560"/>
            <a:ext cx="3931920" cy="457200"/>
          </a:xfrm>
          <a:prstGeom prst="rect">
            <a:avLst/>
          </a:prstGeom>
          <a:noFill/>
          <a:ln/>
        </p:spPr>
        <p:txBody>
          <a:bodyPr wrap="square" lIns="0" tIns="0" rIns="0" bIns="0" rtlCol="0" anchor="ctr"/>
          <a:lstStyle/>
          <a:p>
            <a:pPr indent="0" marL="0">
              <a:buNone/>
            </a:pPr>
            <a:r>
              <a:rPr lang="en-US" sz="1500" b="1" dirty="0">
                <a:solidFill>
                  <a:srgbClr val="8FB0D6"/>
                </a:solidFill>
                <a:latin typeface="Meiryo" pitchFamily="34" charset="0"/>
                <a:ea typeface="Meiryo" pitchFamily="34" charset="-122"/>
                <a:cs typeface="Meiryo" pitchFamily="34" charset="-120"/>
              </a:rPr>
              <a:t>プラセボ群（2,371例）</a:t>
            </a:r>
            <a:endParaRPr lang="en-US" sz="1500" dirty="0"/>
          </a:p>
        </p:txBody>
      </p:sp>
      <p:sp>
        <p:nvSpPr>
          <p:cNvPr id="14" name="Text 9"/>
          <p:cNvSpPr/>
          <p:nvPr/>
        </p:nvSpPr>
        <p:spPr>
          <a:xfrm>
            <a:off x="6492240" y="2971800"/>
            <a:ext cx="4434840" cy="256032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見分けのつかないプラセボを</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1日1回</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同じく推奨される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心不全治療を続ける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患者も医師も</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割り付けを知らない</a:t>
            </a:r>
            <a:endParaRPr lang="en-US" sz="1250" dirty="0"/>
          </a:p>
        </p:txBody>
      </p:sp>
      <p:sp>
        <p:nvSpPr>
          <p:cNvPr id="15" name="Text 1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「置き換え」ではなく「上乗せ」。ここがARNI試験との決定的な違い。</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OUTCOMES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何を主要アウトカムに置いたか</a:t>
            </a:r>
            <a:endParaRPr lang="en-US" sz="2400" dirty="0"/>
          </a:p>
        </p:txBody>
      </p:sp>
      <p:sp>
        <p:nvSpPr>
          <p:cNvPr id="5" name="Shape 2"/>
          <p:cNvSpPr/>
          <p:nvPr/>
        </p:nvSpPr>
        <p:spPr>
          <a:xfrm>
            <a:off x="640080"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566928" cy="566928"/>
          </a:xfrm>
          <a:prstGeom prst="ellipse">
            <a:avLst/>
          </a:prstGeom>
          <a:solidFill>
            <a:srgbClr val="13202F"/>
          </a:solidFill>
          <a:ln w="15875">
            <a:solidFill>
              <a:srgbClr val="FFC46B"/>
            </a:solidFill>
            <a:prstDash val="solid"/>
          </a:ln>
        </p:spPr>
      </p:sp>
      <p:pic>
        <p:nvPicPr>
          <p:cNvPr id="7" name="Image 1" descr="ic_target.png">    </p:cNvPr>
          <p:cNvPicPr>
            <a:picLocks noChangeAspect="1"/>
          </p:cNvPicPr>
          <p:nvPr/>
        </p:nvPicPr>
        <p:blipFill>
          <a:blip r:embed="rId2"/>
          <a:stretch>
            <a:fillRect/>
          </a:stretch>
        </p:blipFill>
        <p:spPr>
          <a:xfrm>
            <a:off x="1067471" y="2210471"/>
            <a:ext cx="260787" cy="260787"/>
          </a:xfrm>
          <a:prstGeom prst="rect">
            <a:avLst/>
          </a:prstGeom>
        </p:spPr>
      </p:pic>
      <p:sp>
        <p:nvSpPr>
          <p:cNvPr id="8" name="Text 4"/>
          <p:cNvSpPr/>
          <p:nvPr/>
        </p:nvSpPr>
        <p:spPr>
          <a:xfrm>
            <a:off x="1645920"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主要</a:t>
            </a:r>
            <a:endParaRPr lang="en-US" sz="1300" dirty="0"/>
          </a:p>
        </p:txBody>
      </p:sp>
      <p:sp>
        <p:nvSpPr>
          <p:cNvPr id="9" name="Text 5"/>
          <p:cNvSpPr/>
          <p:nvPr/>
        </p:nvSpPr>
        <p:spPr>
          <a:xfrm>
            <a:off x="960120"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心不全の増悪イベント</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または心血管死</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のいずれかが初めて</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起きるまでの時間</a:t>
            </a:r>
            <a:endParaRPr lang="en-US" sz="1250" dirty="0"/>
          </a:p>
        </p:txBody>
      </p:sp>
      <p:sp>
        <p:nvSpPr>
          <p:cNvPr id="10" name="Shape 6"/>
          <p:cNvSpPr/>
          <p:nvPr/>
        </p:nvSpPr>
        <p:spPr>
          <a:xfrm>
            <a:off x="4325112"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57400"/>
            <a:ext cx="566928" cy="566928"/>
          </a:xfrm>
          <a:prstGeom prst="ellipse">
            <a:avLst/>
          </a:prstGeom>
          <a:solidFill>
            <a:srgbClr val="13202F"/>
          </a:solidFill>
          <a:ln w="15875">
            <a:solidFill>
              <a:srgbClr val="8FB0D6"/>
            </a:solidFill>
            <a:prstDash val="solid"/>
          </a:ln>
        </p:spPr>
      </p:sp>
      <p:pic>
        <p:nvPicPr>
          <p:cNvPr id="12" name="Image 2" descr="ic_list.png">    </p:cNvPr>
          <p:cNvPicPr>
            <a:picLocks noChangeAspect="1"/>
          </p:cNvPicPr>
          <p:nvPr/>
        </p:nvPicPr>
        <p:blipFill>
          <a:blip r:embed="rId3"/>
          <a:stretch>
            <a:fillRect/>
          </a:stretch>
        </p:blipFill>
        <p:spPr>
          <a:xfrm>
            <a:off x="4752503" y="2210471"/>
            <a:ext cx="260787" cy="260787"/>
          </a:xfrm>
          <a:prstGeom prst="rect">
            <a:avLst/>
          </a:prstGeom>
        </p:spPr>
      </p:pic>
      <p:sp>
        <p:nvSpPr>
          <p:cNvPr id="13" name="Text 8"/>
          <p:cNvSpPr/>
          <p:nvPr/>
        </p:nvSpPr>
        <p:spPr>
          <a:xfrm>
            <a:off x="5330952" y="2194560"/>
            <a:ext cx="292608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副次</a:t>
            </a:r>
            <a:endParaRPr lang="en-US" sz="1300" dirty="0"/>
          </a:p>
        </p:txBody>
      </p:sp>
      <p:sp>
        <p:nvSpPr>
          <p:cNvPr id="14" name="Text 9"/>
          <p:cNvSpPr/>
          <p:nvPr/>
        </p:nvSpPr>
        <p:spPr>
          <a:xfrm>
            <a:off x="4645152"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心不全の増悪イベント</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心血管死</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全死亡</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症状とQOL（KCCQ）</a:t>
            </a:r>
            <a:endParaRPr lang="en-US" sz="1250" dirty="0"/>
          </a:p>
        </p:txBody>
      </p:sp>
      <p:sp>
        <p:nvSpPr>
          <p:cNvPr id="15" name="Shape 10"/>
          <p:cNvSpPr/>
          <p:nvPr/>
        </p:nvSpPr>
        <p:spPr>
          <a:xfrm>
            <a:off x="8010144" y="1783080"/>
            <a:ext cx="3529584" cy="4114800"/>
          </a:xfrm>
          <a:prstGeom prst="roundRect">
            <a:avLst>
              <a:gd name="adj" fmla="val 233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57400"/>
            <a:ext cx="566928" cy="566928"/>
          </a:xfrm>
          <a:prstGeom prst="ellipse">
            <a:avLst/>
          </a:prstGeom>
          <a:solidFill>
            <a:srgbClr val="13202F"/>
          </a:solidFill>
          <a:ln w="15875">
            <a:solidFill>
              <a:srgbClr val="4FE0A8"/>
            </a:solidFill>
            <a:prstDash val="solid"/>
          </a:ln>
        </p:spPr>
      </p:sp>
      <p:pic>
        <p:nvPicPr>
          <p:cNvPr id="17" name="Image 3" descr="ic_balance.png">    </p:cNvPr>
          <p:cNvPicPr>
            <a:picLocks noChangeAspect="1"/>
          </p:cNvPicPr>
          <p:nvPr/>
        </p:nvPicPr>
        <p:blipFill>
          <a:blip r:embed="rId4"/>
          <a:stretch>
            <a:fillRect/>
          </a:stretch>
        </p:blipFill>
        <p:spPr>
          <a:xfrm>
            <a:off x="8437535" y="2210471"/>
            <a:ext cx="260787" cy="260787"/>
          </a:xfrm>
          <a:prstGeom prst="rect">
            <a:avLst/>
          </a:prstGeom>
        </p:spPr>
      </p:pic>
      <p:sp>
        <p:nvSpPr>
          <p:cNvPr id="18" name="Text 12"/>
          <p:cNvSpPr/>
          <p:nvPr/>
        </p:nvSpPr>
        <p:spPr>
          <a:xfrm>
            <a:off x="9015984" y="2194560"/>
            <a:ext cx="292608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安全性</a:t>
            </a:r>
            <a:endParaRPr lang="en-US" sz="1300" dirty="0"/>
          </a:p>
        </p:txBody>
      </p:sp>
      <p:sp>
        <p:nvSpPr>
          <p:cNvPr id="19" name="Text 13"/>
          <p:cNvSpPr/>
          <p:nvPr/>
        </p:nvSpPr>
        <p:spPr>
          <a:xfrm>
            <a:off x="8330184"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体液量減少に関連する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有害事象</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腎機能障害</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低血糖</a:t>
            </a:r>
            <a:endParaRPr lang="en-US" sz="125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主要は「増悪か死か」。どちらか先に起きたほうを1回だけ数える初回イベント解析。</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THE KEY DEFINITION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「心不全の増悪イベント」を広めに定義した</a:t>
            </a:r>
            <a:endParaRPr lang="en-US" sz="2400" dirty="0"/>
          </a:p>
        </p:txBody>
      </p:sp>
      <p:sp>
        <p:nvSpPr>
          <p:cNvPr id="5" name="Shape 2"/>
          <p:cNvSpPr/>
          <p:nvPr/>
        </p:nvSpPr>
        <p:spPr>
          <a:xfrm>
            <a:off x="640080" y="1828800"/>
            <a:ext cx="10881360" cy="1828800"/>
          </a:xfrm>
          <a:prstGeom prst="roundRect">
            <a:avLst>
              <a:gd name="adj" fmla="val 45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1005840" y="2011680"/>
            <a:ext cx="10058400" cy="1005840"/>
          </a:xfrm>
          <a:prstGeom prst="rect">
            <a:avLst/>
          </a:prstGeom>
          <a:noFill/>
          <a:ln/>
        </p:spPr>
        <p:txBody>
          <a:bodyPr wrap="square" lIns="0" tIns="0" rIns="0" bIns="0" rtlCol="0" anchor="ctr"/>
          <a:lstStyle/>
          <a:p>
            <a:pPr indent="0" marL="0">
              <a:lnSpc>
                <a:spcPct val="115000"/>
              </a:lnSpc>
              <a:buNone/>
            </a:pPr>
            <a:r>
              <a:rPr lang="en-US" sz="1800" b="1" dirty="0">
                <a:solidFill>
                  <a:srgbClr val="4FE0A8"/>
                </a:solidFill>
                <a:latin typeface="Meiryo" pitchFamily="34" charset="0"/>
                <a:ea typeface="Meiryo" pitchFamily="34" charset="-122"/>
                <a:cs typeface="Meiryo" pitchFamily="34" charset="-120"/>
              </a:rPr>
              <a:t>心不全による入院</a:t>
            </a:r>
            <a:pPr indent="0" marL="0">
              <a:lnSpc>
                <a:spcPct val="115000"/>
              </a:lnSpc>
              <a:buNone/>
            </a:pPr>
            <a:r>
              <a:rPr lang="en-US" sz="1800" b="1" dirty="0">
                <a:solidFill>
                  <a:srgbClr val="F2F6FA"/>
                </a:solidFill>
                <a:latin typeface="Meiryo" pitchFamily="34" charset="0"/>
                <a:ea typeface="Meiryo" pitchFamily="34" charset="-122"/>
                <a:cs typeface="Meiryo" pitchFamily="34" charset="-120"/>
              </a:rPr>
              <a:t>に加えて、</a:t>
            </a:r>
            <a:pPr indent="0" marL="0">
              <a:lnSpc>
                <a:spcPct val="115000"/>
              </a:lnSpc>
              <a:buNone/>
            </a:pPr>
            <a:r>
              <a:rPr lang="en-US" sz="1800" b="1" dirty="0">
                <a:solidFill>
                  <a:srgbClr val="4FE0A8"/>
                </a:solidFill>
                <a:latin typeface="Meiryo" pitchFamily="34" charset="0"/>
                <a:ea typeface="Meiryo" pitchFamily="34" charset="-122"/>
                <a:cs typeface="Meiryo" pitchFamily="34" charset="-120"/>
              </a:rPr>
              <a:t>静注治療を要した緊急受診</a:t>
            </a:r>
            <a:pPr indent="0" marL="0">
              <a:lnSpc>
                <a:spcPct val="115000"/>
              </a:lnSpc>
              <a:buNone/>
            </a:pPr>
            <a:r>
              <a:rPr lang="en-US" sz="1800" b="1" dirty="0">
                <a:solidFill>
                  <a:srgbClr val="F2F6FA"/>
                </a:solidFill>
                <a:latin typeface="Meiryo" pitchFamily="34" charset="0"/>
                <a:ea typeface="Meiryo" pitchFamily="34" charset="-122"/>
                <a:cs typeface="Meiryo" pitchFamily="34" charset="-120"/>
              </a:rPr>
              <a:t>まで</a:t>
            </a:r>
            <a:endParaRPr lang="en-US" sz="1800" dirty="0"/>
          </a:p>
          <a:p>
            <a:pPr indent="0" marL="0">
              <a:lnSpc>
                <a:spcPct val="115000"/>
              </a:lnSpc>
              <a:buNone/>
            </a:pPr>
            <a:r>
              <a:rPr lang="en-US" sz="1800" b="1" dirty="0">
                <a:solidFill>
                  <a:srgbClr val="F2F6FA"/>
                </a:solidFill>
                <a:latin typeface="Meiryo" pitchFamily="34" charset="0"/>
                <a:ea typeface="Meiryo" pitchFamily="34" charset="-122"/>
                <a:cs typeface="Meiryo" pitchFamily="34" charset="-120"/>
              </a:rPr>
              <a:t>「心不全の増悪イベント」として数えた</a:t>
            </a:r>
            <a:endParaRPr lang="en-US" sz="1800" dirty="0"/>
          </a:p>
        </p:txBody>
      </p:sp>
      <p:sp>
        <p:nvSpPr>
          <p:cNvPr id="7" name="Text 4"/>
          <p:cNvSpPr/>
          <p:nvPr/>
        </p:nvSpPr>
        <p:spPr>
          <a:xfrm>
            <a:off x="1005840" y="3017520"/>
            <a:ext cx="10058400" cy="457200"/>
          </a:xfrm>
          <a:prstGeom prst="rect">
            <a:avLst/>
          </a:prstGeom>
          <a:noFill/>
          <a:ln/>
        </p:spPr>
        <p:txBody>
          <a:bodyPr wrap="square" lIns="0" tIns="0" rIns="0" bIns="0" rtlCol="0" anchor="ctr"/>
          <a:lstStyle/>
          <a:p>
            <a:pPr indent="0" marL="0">
              <a:buNone/>
            </a:pPr>
            <a:r>
              <a:rPr lang="en-US" sz="1200" dirty="0">
                <a:solidFill>
                  <a:srgbClr val="C3D0DC"/>
                </a:solidFill>
                <a:latin typeface="Meiryo" pitchFamily="34" charset="0"/>
                <a:ea typeface="Meiryo" pitchFamily="34" charset="-122"/>
                <a:cs typeface="Meiryo" pitchFamily="34" charset="-120"/>
              </a:rPr>
              <a:t>イベントは治療群を知らない委員会が判定した</a:t>
            </a:r>
            <a:endParaRPr lang="en-US" sz="1200" dirty="0"/>
          </a:p>
        </p:txBody>
      </p:sp>
      <p:sp>
        <p:nvSpPr>
          <p:cNvPr id="8" name="Shape 5"/>
          <p:cNvSpPr/>
          <p:nvPr/>
        </p:nvSpPr>
        <p:spPr>
          <a:xfrm>
            <a:off x="640080" y="3886200"/>
            <a:ext cx="5349240" cy="1874520"/>
          </a:xfrm>
          <a:prstGeom prst="roundRect">
            <a:avLst>
              <a:gd name="adj" fmla="val 439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9" name="Text 6"/>
          <p:cNvSpPr/>
          <p:nvPr/>
        </p:nvSpPr>
        <p:spPr>
          <a:xfrm>
            <a:off x="960120" y="40690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これで得られたもの</a:t>
            </a:r>
            <a:endParaRPr lang="en-US" sz="1300" dirty="0"/>
          </a:p>
        </p:txBody>
      </p:sp>
      <p:sp>
        <p:nvSpPr>
          <p:cNvPr id="10" name="Text 7"/>
          <p:cNvSpPr/>
          <p:nvPr/>
        </p:nvSpPr>
        <p:spPr>
          <a:xfrm>
            <a:off x="960120" y="4480560"/>
            <a:ext cx="4754880" cy="118872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入院に至らなかった増悪も拾える</a:t>
            </a:r>
            <a:endParaRPr lang="en-US" sz="1100" dirty="0"/>
          </a:p>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医療体制の違いで入院閾値が変わる</a:t>
            </a:r>
            <a:endParaRPr lang="en-US" sz="1100" dirty="0"/>
          </a:p>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影響を受けにくくなる</a:t>
            </a:r>
            <a:endParaRPr lang="en-US" sz="1100" dirty="0"/>
          </a:p>
        </p:txBody>
      </p:sp>
      <p:sp>
        <p:nvSpPr>
          <p:cNvPr id="11" name="Shape 8"/>
          <p:cNvSpPr/>
          <p:nvPr/>
        </p:nvSpPr>
        <p:spPr>
          <a:xfrm>
            <a:off x="6172200" y="3886200"/>
            <a:ext cx="5349240" cy="1874520"/>
          </a:xfrm>
          <a:prstGeom prst="roundRect">
            <a:avLst>
              <a:gd name="adj" fmla="val 439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Text 9"/>
          <p:cNvSpPr/>
          <p:nvPr/>
        </p:nvSpPr>
        <p:spPr>
          <a:xfrm>
            <a:off x="6492240" y="4069080"/>
            <a:ext cx="457200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これで失われたもの</a:t>
            </a:r>
            <a:endParaRPr lang="en-US" sz="1300" dirty="0"/>
          </a:p>
        </p:txBody>
      </p:sp>
      <p:sp>
        <p:nvSpPr>
          <p:cNvPr id="13" name="Text 10"/>
          <p:cNvSpPr/>
          <p:nvPr/>
        </p:nvSpPr>
        <p:spPr>
          <a:xfrm>
            <a:off x="6492240" y="4480560"/>
            <a:ext cx="4754880" cy="118872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「入院だけ」を主要に置いた</a:t>
            </a:r>
            <a:endParaRPr lang="en-US" sz="1100" dirty="0"/>
          </a:p>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EMPEROR-Reducedと単純に比べにくい</a:t>
            </a:r>
            <a:endParaRPr lang="en-US" sz="1100" dirty="0"/>
          </a:p>
          <a:p>
            <a:pPr marL="177800" indent="-177800">
              <a:lnSpc>
                <a:spcPct val="108000"/>
              </a:lnSpc>
              <a:spcAft>
                <a:spcPts val="700"/>
              </a:spcAft>
              <a:buSzPct val="100000"/>
              <a:buChar char="•"/>
            </a:pPr>
            <a:r>
              <a:rPr lang="en-US" sz="1100" dirty="0">
                <a:solidFill>
                  <a:srgbClr val="C3D0DC"/>
                </a:solidFill>
                <a:latin typeface="Meiryo" pitchFamily="34" charset="0"/>
                <a:ea typeface="Meiryo" pitchFamily="34" charset="-122"/>
                <a:cs typeface="Meiryo" pitchFamily="34" charset="-120"/>
              </a:rPr>
              <a:t>イベント数がやや増える方向に働く</a:t>
            </a:r>
            <a:endParaRPr lang="en-US" sz="1100" dirty="0"/>
          </a:p>
        </p:txBody>
      </p:sp>
      <p:sp>
        <p:nvSpPr>
          <p:cNvPr id="14" name="Text 11"/>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他試験と数字を並べるときは、まず分子の定義がそろっているかを見る。</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THE COMMON GROUND</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両群に共通する土台は、当時の標準治療だった</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8FB0D6"/>
                </a:solidFill>
                <a:latin typeface="Meiryo" pitchFamily="34" charset="0"/>
                <a:ea typeface="Meiryo" pitchFamily="34" charset="-122"/>
                <a:cs typeface="Meiryo" pitchFamily="34" charset="-120"/>
              </a:rPr>
              <a:t>β遮断薬を内服していた割合</a:t>
            </a:r>
            <a:endParaRPr lang="en-US" sz="1300" dirty="0"/>
          </a:p>
        </p:txBody>
      </p:sp>
      <p:sp>
        <p:nvSpPr>
          <p:cNvPr id="7" name="Text 4"/>
          <p:cNvSpPr/>
          <p:nvPr/>
        </p:nvSpPr>
        <p:spPr>
          <a:xfrm>
            <a:off x="6263640" y="1783080"/>
            <a:ext cx="1920240" cy="914400"/>
          </a:xfrm>
          <a:prstGeom prst="rect">
            <a:avLst/>
          </a:prstGeom>
          <a:noFill/>
          <a:ln/>
        </p:spPr>
        <p:txBody>
          <a:bodyPr wrap="square" lIns="0" tIns="0" rIns="0" bIns="0" rtlCol="0" anchor="ctr"/>
          <a:lstStyle/>
          <a:p>
            <a:pPr indent="0" marL="0">
              <a:buNone/>
            </a:pPr>
            <a:r>
              <a:rPr lang="en-US" sz="1900" b="1" dirty="0">
                <a:solidFill>
                  <a:srgbClr val="8FB0D6"/>
                </a:solidFill>
                <a:latin typeface="Meiryo" pitchFamily="34" charset="0"/>
                <a:ea typeface="Meiryo" pitchFamily="34" charset="-122"/>
                <a:cs typeface="Meiryo" pitchFamily="34" charset="-120"/>
              </a:rPr>
              <a:t>96%</a:t>
            </a:r>
            <a:endParaRPr lang="en-US" sz="1900" dirty="0"/>
          </a:p>
        </p:txBody>
      </p:sp>
      <p:sp>
        <p:nvSpPr>
          <p:cNvPr id="8" name="Text 5"/>
          <p:cNvSpPr/>
          <p:nvPr/>
        </p:nvSpPr>
        <p:spPr>
          <a:xfrm>
            <a:off x="8366760" y="1783080"/>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うち目標用量の50%以上に到達していたのは52%</a:t>
            </a:r>
            <a:endParaRPr lang="en-US" sz="115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8FB0D6"/>
                </a:solidFill>
                <a:latin typeface="Meiryo" pitchFamily="34" charset="0"/>
                <a:ea typeface="Meiryo" pitchFamily="34" charset="-122"/>
                <a:cs typeface="Meiryo" pitchFamily="34" charset="-120"/>
              </a:rPr>
              <a:t>レニン・アンジオテンシン系阻害薬</a:t>
            </a:r>
            <a:endParaRPr lang="en-US" sz="1300" dirty="0"/>
          </a:p>
        </p:txBody>
      </p:sp>
      <p:sp>
        <p:nvSpPr>
          <p:cNvPr id="11" name="Text 8"/>
          <p:cNvSpPr/>
          <p:nvPr/>
        </p:nvSpPr>
        <p:spPr>
          <a:xfrm>
            <a:off x="6263640" y="2816352"/>
            <a:ext cx="1920240" cy="914400"/>
          </a:xfrm>
          <a:prstGeom prst="rect">
            <a:avLst/>
          </a:prstGeom>
          <a:noFill/>
          <a:ln/>
        </p:spPr>
        <p:txBody>
          <a:bodyPr wrap="square" lIns="0" tIns="0" rIns="0" bIns="0" rtlCol="0" anchor="ctr"/>
          <a:lstStyle/>
          <a:p>
            <a:pPr indent="0" marL="0">
              <a:buNone/>
            </a:pPr>
            <a:r>
              <a:rPr lang="en-US" sz="1900" b="1" dirty="0">
                <a:solidFill>
                  <a:srgbClr val="8FB0D6"/>
                </a:solidFill>
                <a:latin typeface="Meiryo" pitchFamily="34" charset="0"/>
                <a:ea typeface="Meiryo" pitchFamily="34" charset="-122"/>
                <a:cs typeface="Meiryo" pitchFamily="34" charset="-120"/>
              </a:rPr>
              <a:t>94%</a:t>
            </a:r>
            <a:endParaRPr lang="en-US" sz="1900" dirty="0"/>
          </a:p>
        </p:txBody>
      </p:sp>
      <p:sp>
        <p:nvSpPr>
          <p:cNvPr id="12" name="Text 9"/>
          <p:cNvSpPr/>
          <p:nvPr/>
        </p:nvSpPr>
        <p:spPr>
          <a:xfrm>
            <a:off x="8366760" y="2816352"/>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うち目標用量の50%以上に到達していたのは38%</a:t>
            </a:r>
            <a:endParaRPr lang="en-US" sz="115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8FB0D6"/>
                </a:solidFill>
                <a:latin typeface="Meiryo" pitchFamily="34" charset="0"/>
                <a:ea typeface="Meiryo" pitchFamily="34" charset="-122"/>
                <a:cs typeface="Meiryo" pitchFamily="34" charset="-120"/>
              </a:rPr>
              <a:t>利尿薬を内服していた割合</a:t>
            </a:r>
            <a:endParaRPr lang="en-US" sz="1300" dirty="0"/>
          </a:p>
        </p:txBody>
      </p:sp>
      <p:sp>
        <p:nvSpPr>
          <p:cNvPr id="15" name="Text 12"/>
          <p:cNvSpPr/>
          <p:nvPr/>
        </p:nvSpPr>
        <p:spPr>
          <a:xfrm>
            <a:off x="6263640" y="3849624"/>
            <a:ext cx="1920240" cy="914400"/>
          </a:xfrm>
          <a:prstGeom prst="rect">
            <a:avLst/>
          </a:prstGeom>
          <a:noFill/>
          <a:ln/>
        </p:spPr>
        <p:txBody>
          <a:bodyPr wrap="square" lIns="0" tIns="0" rIns="0" bIns="0" rtlCol="0" anchor="ctr"/>
          <a:lstStyle/>
          <a:p>
            <a:pPr indent="0" marL="0">
              <a:buNone/>
            </a:pPr>
            <a:r>
              <a:rPr lang="en-US" sz="1900" b="1" dirty="0">
                <a:solidFill>
                  <a:srgbClr val="8FB0D6"/>
                </a:solidFill>
                <a:latin typeface="Meiryo" pitchFamily="34" charset="0"/>
                <a:ea typeface="Meiryo" pitchFamily="34" charset="-122"/>
                <a:cs typeface="Meiryo" pitchFamily="34" charset="-120"/>
              </a:rPr>
              <a:t>84%</a:t>
            </a:r>
            <a:endParaRPr lang="en-US" sz="1900" dirty="0"/>
          </a:p>
        </p:txBody>
      </p:sp>
      <p:sp>
        <p:nvSpPr>
          <p:cNvPr id="16" name="Text 13"/>
          <p:cNvSpPr/>
          <p:nvPr/>
        </p:nvSpPr>
        <p:spPr>
          <a:xfrm>
            <a:off x="8366760" y="3849624"/>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ループ利尿薬が中心</a:t>
            </a:r>
            <a:endParaRPr lang="en-US" sz="115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FFC46B"/>
                </a:solidFill>
                <a:latin typeface="Meiryo" pitchFamily="34" charset="0"/>
                <a:ea typeface="Meiryo" pitchFamily="34" charset="-122"/>
                <a:cs typeface="Meiryo" pitchFamily="34" charset="-120"/>
              </a:rPr>
              <a:t>サクビトリル・バルサルタン（ARNI）</a:t>
            </a:r>
            <a:endParaRPr lang="en-US" sz="1300" dirty="0"/>
          </a:p>
        </p:txBody>
      </p:sp>
      <p:sp>
        <p:nvSpPr>
          <p:cNvPr id="19" name="Text 16"/>
          <p:cNvSpPr/>
          <p:nvPr/>
        </p:nvSpPr>
        <p:spPr>
          <a:xfrm>
            <a:off x="6263640" y="4882896"/>
            <a:ext cx="1920240" cy="914400"/>
          </a:xfrm>
          <a:prstGeom prst="rect">
            <a:avLst/>
          </a:prstGeom>
          <a:noFill/>
          <a:ln/>
        </p:spPr>
        <p:txBody>
          <a:bodyPr wrap="square" lIns="0" tIns="0" rIns="0" bIns="0" rtlCol="0" anchor="ctr"/>
          <a:lstStyle/>
          <a:p>
            <a:pPr indent="0" marL="0">
              <a:buNone/>
            </a:pPr>
            <a:r>
              <a:rPr lang="en-US" sz="1900" b="1" dirty="0">
                <a:solidFill>
                  <a:srgbClr val="FFC46B"/>
                </a:solidFill>
                <a:latin typeface="Meiryo" pitchFamily="34" charset="0"/>
                <a:ea typeface="Meiryo" pitchFamily="34" charset="-122"/>
                <a:cs typeface="Meiryo" pitchFamily="34" charset="-120"/>
              </a:rPr>
              <a:t>10.7%</a:t>
            </a:r>
            <a:endParaRPr lang="en-US" sz="1900" dirty="0"/>
          </a:p>
        </p:txBody>
      </p:sp>
      <p:sp>
        <p:nvSpPr>
          <p:cNvPr id="20" name="Text 17"/>
          <p:cNvSpPr/>
          <p:nvPr/>
        </p:nvSpPr>
        <p:spPr>
          <a:xfrm>
            <a:off x="8366760" y="4882896"/>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508例。当時はまだ普及の途上にあった</a:t>
            </a:r>
            <a:endParaRPr lang="en-US" sz="1150" dirty="0"/>
          </a:p>
        </p:txBody>
      </p:sp>
      <p:sp>
        <p:nvSpPr>
          <p:cNvPr id="21" name="Text 18"/>
          <p:cNvSpPr/>
          <p:nvPr/>
        </p:nvSpPr>
        <p:spPr>
          <a:xfrm>
            <a:off x="658368" y="5852160"/>
            <a:ext cx="10881360" cy="365760"/>
          </a:xfrm>
          <a:prstGeom prst="rect">
            <a:avLst/>
          </a:prstGeom>
          <a:noFill/>
          <a:ln/>
        </p:spPr>
        <p:txBody>
          <a:bodyPr wrap="square" lIns="0" tIns="0" rIns="0" bIns="0" rtlCol="0" anchor="ctr"/>
          <a:lstStyle/>
          <a:p>
            <a:pPr indent="0" marL="0">
              <a:buNone/>
            </a:pPr>
            <a:r>
              <a:rPr lang="en-US" sz="1100" dirty="0">
                <a:solidFill>
                  <a:srgbClr val="8195A9"/>
                </a:solidFill>
                <a:latin typeface="Meiryo" pitchFamily="34" charset="0"/>
                <a:ea typeface="Meiryo" pitchFamily="34" charset="-122"/>
                <a:cs typeface="Meiryo" pitchFamily="34" charset="-120"/>
              </a:rPr>
              <a:t>この試験は「ダパグリフロジン対何もしない」ではなく、「標準治療＋ダパグリフロジン対標準治療」を比べている</a:t>
            </a:r>
            <a:endParaRPr lang="en-US" sz="1100" dirty="0"/>
          </a:p>
        </p:txBody>
      </p:sp>
      <p:sp>
        <p:nvSpPr>
          <p:cNvPr id="22" name="Text 19"/>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Eur Heart J 2020;41:2379-2392／JACC Heart Fail 2020;8:811-818</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BASELINE</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どんな患者が入っていたのか</a:t>
            </a:r>
            <a:endParaRPr lang="en-US" sz="2400" dirty="0"/>
          </a:p>
        </p:txBody>
      </p:sp>
      <p:sp>
        <p:nvSpPr>
          <p:cNvPr id="5" name="Shape 2"/>
          <p:cNvSpPr/>
          <p:nvPr/>
        </p:nvSpPr>
        <p:spPr>
          <a:xfrm>
            <a:off x="640080" y="1783080"/>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14400" y="1892808"/>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平均年齢</a:t>
            </a:r>
            <a:endParaRPr lang="en-US" sz="1250" dirty="0"/>
          </a:p>
        </p:txBody>
      </p:sp>
      <p:sp>
        <p:nvSpPr>
          <p:cNvPr id="7" name="Text 4"/>
          <p:cNvSpPr/>
          <p:nvPr/>
        </p:nvSpPr>
        <p:spPr>
          <a:xfrm>
            <a:off x="3931920" y="1856232"/>
            <a:ext cx="1828800" cy="530352"/>
          </a:xfrm>
          <a:prstGeom prst="rect">
            <a:avLst/>
          </a:prstGeom>
          <a:noFill/>
          <a:ln/>
        </p:spPr>
        <p:txBody>
          <a:bodyPr wrap="square" lIns="0" tIns="0" rIns="0" bIns="0" rtlCol="0" anchor="ctr"/>
          <a:lstStyle/>
          <a:p>
            <a:pPr algn="r" indent="0" marL="0">
              <a:buNone/>
            </a:pPr>
            <a:r>
              <a:rPr lang="en-US" sz="2000" b="1" dirty="0">
                <a:solidFill>
                  <a:srgbClr val="8FB0D6"/>
                </a:solidFill>
                <a:latin typeface="Meiryo" pitchFamily="34" charset="0"/>
                <a:ea typeface="Meiryo" pitchFamily="34" charset="-122"/>
                <a:cs typeface="Meiryo" pitchFamily="34" charset="-120"/>
              </a:rPr>
              <a:t>66.3歳</a:t>
            </a:r>
            <a:endParaRPr lang="en-US" sz="2000" dirty="0"/>
          </a:p>
        </p:txBody>
      </p:sp>
      <p:sp>
        <p:nvSpPr>
          <p:cNvPr id="8" name="Text 5"/>
          <p:cNvSpPr/>
          <p:nvPr/>
        </p:nvSpPr>
        <p:spPr>
          <a:xfrm>
            <a:off x="914400" y="2423160"/>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標準偏差10.9・範囲22〜94歳</a:t>
            </a:r>
            <a:endParaRPr lang="en-US" sz="1100" dirty="0"/>
          </a:p>
        </p:txBody>
      </p:sp>
      <p:sp>
        <p:nvSpPr>
          <p:cNvPr id="9" name="Shape 6"/>
          <p:cNvSpPr/>
          <p:nvPr/>
        </p:nvSpPr>
        <p:spPr>
          <a:xfrm>
            <a:off x="6172200" y="1783080"/>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6446520" y="1892808"/>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女性</a:t>
            </a:r>
            <a:endParaRPr lang="en-US" sz="1250" dirty="0"/>
          </a:p>
        </p:txBody>
      </p:sp>
      <p:sp>
        <p:nvSpPr>
          <p:cNvPr id="11" name="Text 8"/>
          <p:cNvSpPr/>
          <p:nvPr/>
        </p:nvSpPr>
        <p:spPr>
          <a:xfrm>
            <a:off x="9464040" y="1856232"/>
            <a:ext cx="1828800" cy="530352"/>
          </a:xfrm>
          <a:prstGeom prst="rect">
            <a:avLst/>
          </a:prstGeom>
          <a:noFill/>
          <a:ln/>
        </p:spPr>
        <p:txBody>
          <a:bodyPr wrap="square" lIns="0" tIns="0" rIns="0" bIns="0" rtlCol="0" anchor="ctr"/>
          <a:lstStyle/>
          <a:p>
            <a:pPr algn="r" indent="0" marL="0">
              <a:buNone/>
            </a:pPr>
            <a:r>
              <a:rPr lang="en-US" sz="2000" b="1" dirty="0">
                <a:solidFill>
                  <a:srgbClr val="8FB0D6"/>
                </a:solidFill>
                <a:latin typeface="Meiryo" pitchFamily="34" charset="0"/>
                <a:ea typeface="Meiryo" pitchFamily="34" charset="-122"/>
                <a:cs typeface="Meiryo" pitchFamily="34" charset="-120"/>
              </a:rPr>
              <a:t>23.4%</a:t>
            </a:r>
            <a:endParaRPr lang="en-US" sz="2000" dirty="0"/>
          </a:p>
        </p:txBody>
      </p:sp>
      <p:sp>
        <p:nvSpPr>
          <p:cNvPr id="12" name="Text 9"/>
          <p:cNvSpPr/>
          <p:nvPr/>
        </p:nvSpPr>
        <p:spPr>
          <a:xfrm>
            <a:off x="6446520" y="2423160"/>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1,109例・男性が大半を占める</a:t>
            </a:r>
            <a:endParaRPr lang="en-US" sz="1100" dirty="0"/>
          </a:p>
        </p:txBody>
      </p:sp>
      <p:sp>
        <p:nvSpPr>
          <p:cNvPr id="13" name="Shape 10"/>
          <p:cNvSpPr/>
          <p:nvPr/>
        </p:nvSpPr>
        <p:spPr>
          <a:xfrm>
            <a:off x="640080" y="3172968"/>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14400" y="3282696"/>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糖尿病がない人</a:t>
            </a:r>
            <a:endParaRPr lang="en-US" sz="1250" dirty="0"/>
          </a:p>
        </p:txBody>
      </p:sp>
      <p:sp>
        <p:nvSpPr>
          <p:cNvPr id="15" name="Text 12"/>
          <p:cNvSpPr/>
          <p:nvPr/>
        </p:nvSpPr>
        <p:spPr>
          <a:xfrm>
            <a:off x="3931920" y="3246120"/>
            <a:ext cx="1828800" cy="530352"/>
          </a:xfrm>
          <a:prstGeom prst="rect">
            <a:avLst/>
          </a:prstGeom>
          <a:noFill/>
          <a:ln/>
        </p:spPr>
        <p:txBody>
          <a:bodyPr wrap="square" lIns="0" tIns="0" rIns="0" bIns="0" rtlCol="0" anchor="ctr"/>
          <a:lstStyle/>
          <a:p>
            <a:pPr algn="r" indent="0" marL="0">
              <a:buNone/>
            </a:pPr>
            <a:r>
              <a:rPr lang="en-US" sz="2000" b="1" dirty="0">
                <a:solidFill>
                  <a:srgbClr val="8FB0D6"/>
                </a:solidFill>
                <a:latin typeface="Meiryo" pitchFamily="34" charset="0"/>
                <a:ea typeface="Meiryo" pitchFamily="34" charset="-122"/>
                <a:cs typeface="Meiryo" pitchFamily="34" charset="-120"/>
              </a:rPr>
              <a:t>55%</a:t>
            </a:r>
            <a:endParaRPr lang="en-US" sz="2000" dirty="0"/>
          </a:p>
        </p:txBody>
      </p:sp>
      <p:sp>
        <p:nvSpPr>
          <p:cNvPr id="16" name="Text 13"/>
          <p:cNvSpPr/>
          <p:nvPr/>
        </p:nvSpPr>
        <p:spPr>
          <a:xfrm>
            <a:off x="914400" y="3813048"/>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2,605例・半数以上は非糖尿病</a:t>
            </a:r>
            <a:endParaRPr lang="en-US" sz="1100" dirty="0"/>
          </a:p>
        </p:txBody>
      </p:sp>
      <p:sp>
        <p:nvSpPr>
          <p:cNvPr id="17" name="Shape 14"/>
          <p:cNvSpPr/>
          <p:nvPr/>
        </p:nvSpPr>
        <p:spPr>
          <a:xfrm>
            <a:off x="6172200" y="3172968"/>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6446520" y="3282696"/>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eGFRが60未満</a:t>
            </a:r>
            <a:endParaRPr lang="en-US" sz="1250" dirty="0"/>
          </a:p>
        </p:txBody>
      </p:sp>
      <p:sp>
        <p:nvSpPr>
          <p:cNvPr id="19" name="Text 16"/>
          <p:cNvSpPr/>
          <p:nvPr/>
        </p:nvSpPr>
        <p:spPr>
          <a:xfrm>
            <a:off x="9464040" y="3246120"/>
            <a:ext cx="1828800" cy="530352"/>
          </a:xfrm>
          <a:prstGeom prst="rect">
            <a:avLst/>
          </a:prstGeom>
          <a:noFill/>
          <a:ln/>
        </p:spPr>
        <p:txBody>
          <a:bodyPr wrap="square" lIns="0" tIns="0" rIns="0" bIns="0" rtlCol="0" anchor="ctr"/>
          <a:lstStyle/>
          <a:p>
            <a:pPr algn="r" indent="0" marL="0">
              <a:buNone/>
            </a:pPr>
            <a:r>
              <a:rPr lang="en-US" sz="2000" b="1" dirty="0">
                <a:solidFill>
                  <a:srgbClr val="8FB0D6"/>
                </a:solidFill>
                <a:latin typeface="Meiryo" pitchFamily="34" charset="0"/>
                <a:ea typeface="Meiryo" pitchFamily="34" charset="-122"/>
                <a:cs typeface="Meiryo" pitchFamily="34" charset="-120"/>
              </a:rPr>
              <a:t>41%</a:t>
            </a:r>
            <a:endParaRPr lang="en-US" sz="2000" dirty="0"/>
          </a:p>
        </p:txBody>
      </p:sp>
      <p:sp>
        <p:nvSpPr>
          <p:cNvPr id="20" name="Text 17"/>
          <p:cNvSpPr/>
          <p:nvPr/>
        </p:nvSpPr>
        <p:spPr>
          <a:xfrm>
            <a:off x="6446520" y="3813048"/>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1,926例・腎機能低下は珍しくない</a:t>
            </a:r>
            <a:endParaRPr lang="en-US" sz="1100" dirty="0"/>
          </a:p>
        </p:txBody>
      </p:sp>
      <p:sp>
        <p:nvSpPr>
          <p:cNvPr id="21" name="Shape 18"/>
          <p:cNvSpPr/>
          <p:nvPr/>
        </p:nvSpPr>
        <p:spPr>
          <a:xfrm>
            <a:off x="640080" y="4562856"/>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Text 19"/>
          <p:cNvSpPr/>
          <p:nvPr/>
        </p:nvSpPr>
        <p:spPr>
          <a:xfrm>
            <a:off x="914400" y="4672584"/>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心不全入院の既往あり</a:t>
            </a:r>
            <a:endParaRPr lang="en-US" sz="1250" dirty="0"/>
          </a:p>
        </p:txBody>
      </p:sp>
      <p:sp>
        <p:nvSpPr>
          <p:cNvPr id="23" name="Text 20"/>
          <p:cNvSpPr/>
          <p:nvPr/>
        </p:nvSpPr>
        <p:spPr>
          <a:xfrm>
            <a:off x="3931920" y="4636008"/>
            <a:ext cx="1828800" cy="530352"/>
          </a:xfrm>
          <a:prstGeom prst="rect">
            <a:avLst/>
          </a:prstGeom>
          <a:noFill/>
          <a:ln/>
        </p:spPr>
        <p:txBody>
          <a:bodyPr wrap="square" lIns="0" tIns="0" rIns="0" bIns="0" rtlCol="0" anchor="ctr"/>
          <a:lstStyle/>
          <a:p>
            <a:pPr algn="r" indent="0" marL="0">
              <a:buNone/>
            </a:pPr>
            <a:r>
              <a:rPr lang="en-US" sz="2000" b="1" dirty="0">
                <a:solidFill>
                  <a:srgbClr val="8FB0D6"/>
                </a:solidFill>
                <a:latin typeface="Meiryo" pitchFamily="34" charset="0"/>
                <a:ea typeface="Meiryo" pitchFamily="34" charset="-122"/>
                <a:cs typeface="Meiryo" pitchFamily="34" charset="-120"/>
              </a:rPr>
              <a:t>47.4%</a:t>
            </a:r>
            <a:endParaRPr lang="en-US" sz="2000" dirty="0"/>
          </a:p>
        </p:txBody>
      </p:sp>
      <p:sp>
        <p:nvSpPr>
          <p:cNvPr id="24" name="Text 21"/>
          <p:cNvSpPr/>
          <p:nvPr/>
        </p:nvSpPr>
        <p:spPr>
          <a:xfrm>
            <a:off x="914400" y="5202936"/>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2,251例・うち1年以内は1,301例</a:t>
            </a:r>
            <a:endParaRPr lang="en-US" sz="1100" dirty="0"/>
          </a:p>
        </p:txBody>
      </p:sp>
      <p:sp>
        <p:nvSpPr>
          <p:cNvPr id="25" name="Shape 22"/>
          <p:cNvSpPr/>
          <p:nvPr/>
        </p:nvSpPr>
        <p:spPr>
          <a:xfrm>
            <a:off x="6172200" y="4562856"/>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6" name="Text 23"/>
          <p:cNvSpPr/>
          <p:nvPr/>
        </p:nvSpPr>
        <p:spPr>
          <a:xfrm>
            <a:off x="6446520" y="4672584"/>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アジアからの登録</a:t>
            </a:r>
            <a:endParaRPr lang="en-US" sz="1250" dirty="0"/>
          </a:p>
        </p:txBody>
      </p:sp>
      <p:sp>
        <p:nvSpPr>
          <p:cNvPr id="27" name="Text 24"/>
          <p:cNvSpPr/>
          <p:nvPr/>
        </p:nvSpPr>
        <p:spPr>
          <a:xfrm>
            <a:off x="9464040" y="4636008"/>
            <a:ext cx="1828800" cy="530352"/>
          </a:xfrm>
          <a:prstGeom prst="rect">
            <a:avLst/>
          </a:prstGeom>
          <a:noFill/>
          <a:ln/>
        </p:spPr>
        <p:txBody>
          <a:bodyPr wrap="square" lIns="0" tIns="0" rIns="0" bIns="0" rtlCol="0" anchor="ctr"/>
          <a:lstStyle/>
          <a:p>
            <a:pPr algn="r" indent="0" marL="0">
              <a:buNone/>
            </a:pPr>
            <a:r>
              <a:rPr lang="en-US" sz="2000" b="1" dirty="0">
                <a:solidFill>
                  <a:srgbClr val="8FB0D6"/>
                </a:solidFill>
                <a:latin typeface="Meiryo" pitchFamily="34" charset="0"/>
                <a:ea typeface="Meiryo" pitchFamily="34" charset="-122"/>
                <a:cs typeface="Meiryo" pitchFamily="34" charset="-120"/>
              </a:rPr>
              <a:t>23.1%</a:t>
            </a:r>
            <a:endParaRPr lang="en-US" sz="2000" dirty="0"/>
          </a:p>
        </p:txBody>
      </p:sp>
      <p:sp>
        <p:nvSpPr>
          <p:cNvPr id="28" name="Text 25"/>
          <p:cNvSpPr/>
          <p:nvPr/>
        </p:nvSpPr>
        <p:spPr>
          <a:xfrm>
            <a:off x="6446520" y="5202936"/>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1,096例・うち日本は343例</a:t>
            </a:r>
            <a:endParaRPr lang="en-US" sz="1100" dirty="0"/>
          </a:p>
        </p:txBody>
      </p:sp>
      <p:sp>
        <p:nvSpPr>
          <p:cNvPr id="29" name="Text 2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Circulation 2020;141:100-111／JAMA 2020;323:1353-1368／JACC Asia 2022;2:139-153</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METHODS  ─  WHAT THE DESIGN BUYS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この設計が答えられること、答えられないこと</a:t>
            </a:r>
            <a:endParaRPr lang="en-US" sz="2400" dirty="0"/>
          </a:p>
        </p:txBody>
      </p:sp>
      <p:sp>
        <p:nvSpPr>
          <p:cNvPr id="5" name="Shape 2"/>
          <p:cNvSpPr/>
          <p:nvPr/>
        </p:nvSpPr>
        <p:spPr>
          <a:xfrm>
            <a:off x="640080" y="1783080"/>
            <a:ext cx="5349240" cy="4114800"/>
          </a:xfrm>
          <a:prstGeom prst="roundRect">
            <a:avLst>
              <a:gd name="adj" fmla="val 20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603504" cy="603504"/>
          </a:xfrm>
          <a:prstGeom prst="ellipse">
            <a:avLst/>
          </a:prstGeom>
          <a:solidFill>
            <a:srgbClr val="13202F"/>
          </a:solidFill>
          <a:ln w="15875">
            <a:solidFill>
              <a:srgbClr val="4FE0A8"/>
            </a:solidFill>
            <a:prstDash val="solid"/>
          </a:ln>
        </p:spPr>
      </p:sp>
      <p:pic>
        <p:nvPicPr>
          <p:cNvPr id="7" name="Image 1" descr="ic_check.png">    </p:cNvPr>
          <p:cNvPicPr>
            <a:picLocks noChangeAspect="1"/>
          </p:cNvPicPr>
          <p:nvPr/>
        </p:nvPicPr>
        <p:blipFill>
          <a:blip r:embed="rId2"/>
          <a:stretch>
            <a:fillRect/>
          </a:stretch>
        </p:blipFill>
        <p:spPr>
          <a:xfrm>
            <a:off x="1077346" y="2220346"/>
            <a:ext cx="277612" cy="277612"/>
          </a:xfrm>
          <a:prstGeom prst="rect">
            <a:avLst/>
          </a:prstGeom>
        </p:spPr>
      </p:pic>
      <p:sp>
        <p:nvSpPr>
          <p:cNvPr id="8" name="Text 4"/>
          <p:cNvSpPr/>
          <p:nvPr/>
        </p:nvSpPr>
        <p:spPr>
          <a:xfrm>
            <a:off x="1691640" y="2212848"/>
            <a:ext cx="41148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答えられる</a:t>
            </a:r>
            <a:endParaRPr lang="en-US" sz="1300" dirty="0"/>
          </a:p>
        </p:txBody>
      </p:sp>
      <p:sp>
        <p:nvSpPr>
          <p:cNvPr id="9" name="Text 5"/>
          <p:cNvSpPr/>
          <p:nvPr/>
        </p:nvSpPr>
        <p:spPr>
          <a:xfrm>
            <a:off x="960120" y="2834640"/>
            <a:ext cx="475488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標準治療に上乗せしたときの</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上積みがどれだけあるか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糖尿病がなくても効くかどうか</a:t>
            </a:r>
            <a:endParaRPr lang="en-US" sz="1250" dirty="0"/>
          </a:p>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2年弱という短い時間軸で</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何が起きるか</a:t>
            </a:r>
            <a:endParaRPr lang="en-US" sz="1250" dirty="0"/>
          </a:p>
        </p:txBody>
      </p:sp>
      <p:sp>
        <p:nvSpPr>
          <p:cNvPr id="10" name="Shape 6"/>
          <p:cNvSpPr/>
          <p:nvPr/>
        </p:nvSpPr>
        <p:spPr>
          <a:xfrm>
            <a:off x="6172200" y="1783080"/>
            <a:ext cx="5349240" cy="4114800"/>
          </a:xfrm>
          <a:prstGeom prst="roundRect">
            <a:avLst>
              <a:gd name="adj" fmla="val 2000"/>
            </a:avLst>
          </a:prstGeom>
          <a:solidFill>
            <a:srgbClr val="2A1E22"/>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46520" y="2057400"/>
            <a:ext cx="603504" cy="603504"/>
          </a:xfrm>
          <a:prstGeom prst="ellipse">
            <a:avLst/>
          </a:prstGeom>
          <a:solidFill>
            <a:srgbClr val="13202F"/>
          </a:solidFill>
          <a:ln w="15875">
            <a:solidFill>
              <a:srgbClr val="FF6B6B"/>
            </a:solidFill>
            <a:prstDash val="solid"/>
          </a:ln>
        </p:spPr>
      </p:sp>
      <p:pic>
        <p:nvPicPr>
          <p:cNvPr id="12" name="Image 2" descr="ic_warn.png">    </p:cNvPr>
          <p:cNvPicPr>
            <a:picLocks noChangeAspect="1"/>
          </p:cNvPicPr>
          <p:nvPr/>
        </p:nvPicPr>
        <p:blipFill>
          <a:blip r:embed="rId3"/>
          <a:stretch>
            <a:fillRect/>
          </a:stretch>
        </p:blipFill>
        <p:spPr>
          <a:xfrm>
            <a:off x="6609466" y="2220346"/>
            <a:ext cx="277612" cy="277612"/>
          </a:xfrm>
          <a:prstGeom prst="rect">
            <a:avLst/>
          </a:prstGeom>
        </p:spPr>
      </p:pic>
      <p:sp>
        <p:nvSpPr>
          <p:cNvPr id="13" name="Text 8"/>
          <p:cNvSpPr/>
          <p:nvPr/>
        </p:nvSpPr>
        <p:spPr>
          <a:xfrm>
            <a:off x="7223760" y="2212848"/>
            <a:ext cx="4114800" cy="310896"/>
          </a:xfrm>
          <a:prstGeom prst="rect">
            <a:avLst/>
          </a:prstGeom>
          <a:noFill/>
          <a:ln/>
        </p:spPr>
        <p:txBody>
          <a:bodyPr wrap="square" lIns="0" tIns="0" rIns="0" bIns="0" rtlCol="0" anchor="ctr"/>
          <a:lstStyle/>
          <a:p>
            <a:pPr indent="0" marL="0">
              <a:buNone/>
            </a:pPr>
            <a:r>
              <a:rPr lang="en-US" sz="1300" b="1" spc="100" kern="0" dirty="0">
                <a:solidFill>
                  <a:srgbClr val="FF6B6B"/>
                </a:solidFill>
                <a:latin typeface="Meiryo" pitchFamily="34" charset="0"/>
                <a:ea typeface="Meiryo" pitchFamily="34" charset="-122"/>
                <a:cs typeface="Meiryo" pitchFamily="34" charset="-120"/>
              </a:rPr>
              <a:t>答えられない</a:t>
            </a:r>
            <a:endParaRPr lang="en-US" sz="1300" dirty="0"/>
          </a:p>
        </p:txBody>
      </p:sp>
      <p:sp>
        <p:nvSpPr>
          <p:cNvPr id="14" name="Text 9"/>
          <p:cNvSpPr/>
          <p:nvPr/>
        </p:nvSpPr>
        <p:spPr>
          <a:xfrm>
            <a:off x="6492240" y="2834640"/>
            <a:ext cx="475488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他の心不全薬との優劣</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駆出率が40%を超える心不全</a:t>
            </a:r>
            <a:endParaRPr lang="en-US" sz="1250" dirty="0"/>
          </a:p>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eGFRが30未満、または</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収縮期血圧95mmHg未満の患者</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5年10年という長期の予後</a:t>
            </a:r>
            <a:endParaRPr lang="en-US" sz="1250" dirty="0"/>
          </a:p>
        </p:txBody>
      </p:sp>
      <p:sp>
        <p:nvSpPr>
          <p:cNvPr id="15" name="Text 1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結論の射程は、除外基準と追跡期間で決まっている。</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0F16"/>
        </a:solidFill>
      </p:bgPr>
    </p:bg>
    <p:spTree>
      <p:nvGrpSpPr>
        <p:cNvPr id="1" name=""/>
        <p:cNvGrpSpPr/>
        <p:nvPr/>
      </p:nvGrpSpPr>
      <p:grpSpPr>
        <a:xfrm>
          <a:off x="0" y="0"/>
          <a:ext cx="0" cy="0"/>
          <a:chOff x="0" y="0"/>
          <a:chExt cx="0" cy="0"/>
        </a:xfrm>
      </p:grpSpPr>
      <p:pic>
        <p:nvPicPr>
          <p:cNvPr id="2" name="Image 0" descr="r_bg.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SECTION 02</a:t>
            </a:r>
            <a:endParaRPr lang="en-US" sz="1100" dirty="0"/>
          </a:p>
        </p:txBody>
      </p:sp>
      <p:sp>
        <p:nvSpPr>
          <p:cNvPr id="4" name="Text 1"/>
          <p:cNvSpPr/>
          <p:nvPr/>
        </p:nvSpPr>
        <p:spPr>
          <a:xfrm>
            <a:off x="566928" y="1828800"/>
            <a:ext cx="4572000" cy="2103120"/>
          </a:xfrm>
          <a:prstGeom prst="rect">
            <a:avLst/>
          </a:prstGeom>
          <a:noFill/>
          <a:ln/>
        </p:spPr>
        <p:txBody>
          <a:bodyPr wrap="square" lIns="0" tIns="0" rIns="0" bIns="0" rtlCol="0" anchor="ctr"/>
          <a:lstStyle/>
          <a:p>
            <a:pPr indent="0" marL="0">
              <a:buNone/>
            </a:pPr>
            <a:r>
              <a:rPr lang="en-US" sz="15000" b="1" dirty="0">
                <a:solidFill>
                  <a:srgbClr val="F2F6FA">
                    <a:alpha val="78000"/>
                  </a:srgbClr>
                </a:solidFill>
                <a:latin typeface="Arial" pitchFamily="34" charset="0"/>
                <a:ea typeface="Arial" pitchFamily="34" charset="-122"/>
                <a:cs typeface="Arial" pitchFamily="34" charset="-120"/>
              </a:rPr>
              <a:t>02</a:t>
            </a:r>
            <a:endParaRPr lang="en-US" sz="15000" dirty="0"/>
          </a:p>
        </p:txBody>
      </p:sp>
      <p:sp>
        <p:nvSpPr>
          <p:cNvPr id="5" name="Text 2"/>
          <p:cNvSpPr/>
          <p:nvPr/>
        </p:nvSpPr>
        <p:spPr>
          <a:xfrm>
            <a:off x="658368" y="3977640"/>
            <a:ext cx="10972800" cy="731520"/>
          </a:xfrm>
          <a:prstGeom prst="rect">
            <a:avLst/>
          </a:prstGeom>
          <a:noFill/>
          <a:ln/>
        </p:spPr>
        <p:txBody>
          <a:bodyPr wrap="square" lIns="0" tIns="0" rIns="0" bIns="0" rtlCol="0" anchor="ctr"/>
          <a:lstStyle/>
          <a:p>
            <a:pPr indent="0" marL="0">
              <a:buNone/>
            </a:pPr>
            <a:r>
              <a:rPr lang="en-US" sz="3100" b="1" dirty="0">
                <a:solidFill>
                  <a:srgbClr val="F2F6FA"/>
                </a:solidFill>
                <a:latin typeface="Meiryo" pitchFamily="34" charset="0"/>
                <a:ea typeface="Meiryo" pitchFamily="34" charset="-122"/>
                <a:cs typeface="Meiryo" pitchFamily="34" charset="-120"/>
              </a:rPr>
              <a:t>Results ─ 結果</a:t>
            </a:r>
            <a:endParaRPr lang="en-US" sz="3100" dirty="0"/>
          </a:p>
        </p:txBody>
      </p:sp>
      <p:sp>
        <p:nvSpPr>
          <p:cNvPr id="6" name="Text 3"/>
          <p:cNvSpPr/>
          <p:nvPr/>
        </p:nvSpPr>
        <p:spPr>
          <a:xfrm>
            <a:off x="676656" y="4709160"/>
            <a:ext cx="10972800" cy="457200"/>
          </a:xfrm>
          <a:prstGeom prst="rect">
            <a:avLst/>
          </a:prstGeom>
          <a:noFill/>
          <a:ln/>
        </p:spPr>
        <p:txBody>
          <a:bodyPr wrap="square" lIns="0" tIns="0" rIns="0" bIns="0" rtlCol="0" anchor="ctr"/>
          <a:lstStyle/>
          <a:p>
            <a:pPr indent="0" marL="0">
              <a:buNone/>
            </a:pPr>
            <a:r>
              <a:rPr lang="en-US" sz="1500" dirty="0">
                <a:solidFill>
                  <a:srgbClr val="FFC46B"/>
                </a:solidFill>
                <a:latin typeface="Meiryo" pitchFamily="34" charset="0"/>
                <a:ea typeface="Meiryo" pitchFamily="34" charset="-122"/>
                <a:cs typeface="Meiryo" pitchFamily="34" charset="-120"/>
              </a:rPr>
              <a:t>主要・効果発現・サブグループ・症状・安全性</a:t>
            </a:r>
            <a:endParaRPr lang="en-US" sz="15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PRIMARY</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主要複合アウトカムは、はっきり減った</a:t>
            </a:r>
            <a:endParaRPr lang="en-US" sz="2400" dirty="0"/>
          </a:p>
        </p:txBody>
      </p:sp>
      <p:sp>
        <p:nvSpPr>
          <p:cNvPr id="5" name="Shape 2"/>
          <p:cNvSpPr/>
          <p:nvPr/>
        </p:nvSpPr>
        <p:spPr>
          <a:xfrm>
            <a:off x="6400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2103120"/>
            <a:ext cx="3383280" cy="36576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ダパグリフロジン</a:t>
            </a:r>
            <a:endParaRPr lang="en-US" sz="1400" dirty="0"/>
          </a:p>
        </p:txBody>
      </p:sp>
      <p:sp>
        <p:nvSpPr>
          <p:cNvPr id="7" name="Text 4"/>
          <p:cNvSpPr/>
          <p:nvPr/>
        </p:nvSpPr>
        <p:spPr>
          <a:xfrm>
            <a:off x="914400" y="2487168"/>
            <a:ext cx="3474720" cy="960120"/>
          </a:xfrm>
          <a:prstGeom prst="rect">
            <a:avLst/>
          </a:prstGeom>
          <a:noFill/>
          <a:ln/>
        </p:spPr>
        <p:txBody>
          <a:bodyPr wrap="square" lIns="0" tIns="0" rIns="0" bIns="0" rtlCol="0" anchor="ctr"/>
          <a:lstStyle/>
          <a:p>
            <a:pPr indent="0" marL="0">
              <a:buNone/>
            </a:pPr>
            <a:r>
              <a:rPr lang="en-US" sz="5000" b="1" dirty="0">
                <a:solidFill>
                  <a:srgbClr val="4FE0A8"/>
                </a:solidFill>
                <a:latin typeface="Meiryo" pitchFamily="34" charset="0"/>
                <a:ea typeface="Meiryo" pitchFamily="34" charset="-122"/>
                <a:cs typeface="Meiryo" pitchFamily="34" charset="-120"/>
              </a:rPr>
              <a:t>16.3%</a:t>
            </a:r>
            <a:endParaRPr lang="en-US" sz="5000" dirty="0"/>
          </a:p>
        </p:txBody>
      </p:sp>
      <p:sp>
        <p:nvSpPr>
          <p:cNvPr id="8" name="Text 5"/>
          <p:cNvSpPr/>
          <p:nvPr/>
        </p:nvSpPr>
        <p:spPr>
          <a:xfrm>
            <a:off x="9601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心不全の増悪または心血管死</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386例／2,373例</a:t>
            </a:r>
            <a:endParaRPr lang="en-US" sz="1200" dirty="0"/>
          </a:p>
        </p:txBody>
      </p:sp>
      <p:sp>
        <p:nvSpPr>
          <p:cNvPr id="9" name="Shape 6"/>
          <p:cNvSpPr/>
          <p:nvPr/>
        </p:nvSpPr>
        <p:spPr>
          <a:xfrm>
            <a:off x="47548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5074920" y="2103120"/>
            <a:ext cx="3383280" cy="365760"/>
          </a:xfrm>
          <a:prstGeom prst="rect">
            <a:avLst/>
          </a:prstGeom>
          <a:noFill/>
          <a:ln/>
        </p:spPr>
        <p:txBody>
          <a:bodyPr wrap="square" lIns="0" tIns="0" rIns="0" bIns="0" rtlCol="0" anchor="ctr"/>
          <a:lstStyle/>
          <a:p>
            <a:pPr indent="0" marL="0">
              <a:buNone/>
            </a:pPr>
            <a:r>
              <a:rPr lang="en-US" sz="1400" b="1" dirty="0">
                <a:solidFill>
                  <a:srgbClr val="8FB0D6"/>
                </a:solidFill>
                <a:latin typeface="Meiryo" pitchFamily="34" charset="0"/>
                <a:ea typeface="Meiryo" pitchFamily="34" charset="-122"/>
                <a:cs typeface="Meiryo" pitchFamily="34" charset="-120"/>
              </a:rPr>
              <a:t>プラセボ</a:t>
            </a:r>
            <a:endParaRPr lang="en-US" sz="1400" dirty="0"/>
          </a:p>
        </p:txBody>
      </p:sp>
      <p:sp>
        <p:nvSpPr>
          <p:cNvPr id="11" name="Text 8"/>
          <p:cNvSpPr/>
          <p:nvPr/>
        </p:nvSpPr>
        <p:spPr>
          <a:xfrm>
            <a:off x="5029200" y="2487168"/>
            <a:ext cx="3474720" cy="960120"/>
          </a:xfrm>
          <a:prstGeom prst="rect">
            <a:avLst/>
          </a:prstGeom>
          <a:noFill/>
          <a:ln/>
        </p:spPr>
        <p:txBody>
          <a:bodyPr wrap="square" lIns="0" tIns="0" rIns="0" bIns="0" rtlCol="0" anchor="ctr"/>
          <a:lstStyle/>
          <a:p>
            <a:pPr indent="0" marL="0">
              <a:buNone/>
            </a:pPr>
            <a:r>
              <a:rPr lang="en-US" sz="5000" b="1" dirty="0">
                <a:solidFill>
                  <a:srgbClr val="8FB0D6"/>
                </a:solidFill>
                <a:latin typeface="Meiryo" pitchFamily="34" charset="0"/>
                <a:ea typeface="Meiryo" pitchFamily="34" charset="-122"/>
                <a:cs typeface="Meiryo" pitchFamily="34" charset="-120"/>
              </a:rPr>
              <a:t>21.2%</a:t>
            </a:r>
            <a:endParaRPr lang="en-US" sz="5000" dirty="0"/>
          </a:p>
        </p:txBody>
      </p:sp>
      <p:sp>
        <p:nvSpPr>
          <p:cNvPr id="12" name="Text 9"/>
          <p:cNvSpPr/>
          <p:nvPr/>
        </p:nvSpPr>
        <p:spPr>
          <a:xfrm>
            <a:off x="50749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同じ複合アウトカム</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502例／2,371例</a:t>
            </a:r>
            <a:endParaRPr lang="en-US" sz="1200" dirty="0"/>
          </a:p>
        </p:txBody>
      </p:sp>
      <p:sp>
        <p:nvSpPr>
          <p:cNvPr id="13" name="Shape 10"/>
          <p:cNvSpPr/>
          <p:nvPr/>
        </p:nvSpPr>
        <p:spPr>
          <a:xfrm>
            <a:off x="8915400" y="1874520"/>
            <a:ext cx="2606040" cy="2286000"/>
          </a:xfrm>
          <a:prstGeom prst="roundRect">
            <a:avLst>
              <a:gd name="adj" fmla="val 36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8915400" y="2121408"/>
            <a:ext cx="2606040" cy="457200"/>
          </a:xfrm>
          <a:prstGeom prst="rect">
            <a:avLst/>
          </a:prstGeom>
          <a:noFill/>
          <a:ln/>
        </p:spPr>
        <p:txBody>
          <a:bodyPr wrap="square" lIns="0" tIns="0" rIns="0" bIns="0" rtlCol="0" anchor="ctr"/>
          <a:lstStyle/>
          <a:p>
            <a:pPr algn="ctr" indent="0" marL="0">
              <a:buNone/>
            </a:pPr>
            <a:r>
              <a:rPr lang="en-US" sz="1600" dirty="0">
                <a:solidFill>
                  <a:srgbClr val="F2F6FA"/>
                </a:solidFill>
                <a:latin typeface="Meiryo" pitchFamily="34" charset="0"/>
                <a:ea typeface="Meiryo" pitchFamily="34" charset="-122"/>
                <a:cs typeface="Meiryo" pitchFamily="34" charset="-120"/>
              </a:rPr>
              <a:t>絶対差</a:t>
            </a:r>
            <a:endParaRPr lang="en-US" sz="1600" dirty="0"/>
          </a:p>
        </p:txBody>
      </p:sp>
      <p:sp>
        <p:nvSpPr>
          <p:cNvPr id="15" name="Text 12"/>
          <p:cNvSpPr/>
          <p:nvPr/>
        </p:nvSpPr>
        <p:spPr>
          <a:xfrm>
            <a:off x="8915400" y="2487168"/>
            <a:ext cx="2606040" cy="914400"/>
          </a:xfrm>
          <a:prstGeom prst="rect">
            <a:avLst/>
          </a:prstGeom>
          <a:noFill/>
          <a:ln/>
        </p:spPr>
        <p:txBody>
          <a:bodyPr wrap="square" lIns="0" tIns="0" rIns="0" bIns="0" rtlCol="0" anchor="ctr"/>
          <a:lstStyle/>
          <a:p>
            <a:pPr algn="ctr" indent="0" marL="0">
              <a:buNone/>
            </a:pPr>
            <a:r>
              <a:rPr lang="en-US" sz="4000" b="1" dirty="0">
                <a:solidFill>
                  <a:srgbClr val="4FE0A8"/>
                </a:solidFill>
                <a:latin typeface="Meiryo" pitchFamily="34" charset="0"/>
                <a:ea typeface="Meiryo" pitchFamily="34" charset="-122"/>
                <a:cs typeface="Meiryo" pitchFamily="34" charset="-120"/>
              </a:rPr>
              <a:t>4.9</a:t>
            </a:r>
            <a:endParaRPr lang="en-US" sz="4000" dirty="0"/>
          </a:p>
        </p:txBody>
      </p:sp>
      <p:sp>
        <p:nvSpPr>
          <p:cNvPr id="16" name="Text 13"/>
          <p:cNvSpPr/>
          <p:nvPr/>
        </p:nvSpPr>
        <p:spPr>
          <a:xfrm>
            <a:off x="8915400" y="3566160"/>
            <a:ext cx="2606040" cy="411480"/>
          </a:xfrm>
          <a:prstGeom prst="rect">
            <a:avLst/>
          </a:prstGeom>
          <a:noFill/>
          <a:ln/>
        </p:spPr>
        <p:txBody>
          <a:bodyPr wrap="square" lIns="0" tIns="0" rIns="0" bIns="0" rtlCol="0" anchor="ctr"/>
          <a:lstStyle/>
          <a:p>
            <a:pPr algn="ctr" indent="0" marL="0">
              <a:buNone/>
            </a:pPr>
            <a:r>
              <a:rPr lang="en-US" sz="1100" dirty="0">
                <a:solidFill>
                  <a:srgbClr val="8195A9"/>
                </a:solidFill>
                <a:latin typeface="Meiryo" pitchFamily="34" charset="0"/>
                <a:ea typeface="Meiryo" pitchFamily="34" charset="-122"/>
                <a:cs typeface="Meiryo" pitchFamily="34" charset="-120"/>
              </a:rPr>
              <a:t>パーセントポイント</a:t>
            </a:r>
            <a:endParaRPr lang="en-US" sz="1100" dirty="0"/>
          </a:p>
        </p:txBody>
      </p:sp>
      <p:sp>
        <p:nvSpPr>
          <p:cNvPr id="17" name="Shape 14"/>
          <p:cNvSpPr/>
          <p:nvPr/>
        </p:nvSpPr>
        <p:spPr>
          <a:xfrm>
            <a:off x="640080" y="4389120"/>
            <a:ext cx="10881360" cy="1234440"/>
          </a:xfrm>
          <a:prstGeom prst="roundRect">
            <a:avLst>
              <a:gd name="adj" fmla="val 6667"/>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14400" y="4389120"/>
            <a:ext cx="10332720" cy="1234440"/>
          </a:xfrm>
          <a:prstGeom prst="rect">
            <a:avLst/>
          </a:prstGeom>
          <a:noFill/>
          <a:ln/>
        </p:spPr>
        <p:txBody>
          <a:bodyPr wrap="square" lIns="0" tIns="0" rIns="0" bIns="0" rtlCol="0" anchor="ctr"/>
          <a:lstStyle/>
          <a:p>
            <a:pPr indent="0" marL="0">
              <a:buNone/>
            </a:pPr>
            <a:r>
              <a:rPr lang="en-US" sz="1900" dirty="0">
                <a:solidFill>
                  <a:srgbClr val="8195A9"/>
                </a:solidFill>
                <a:latin typeface="Meiryo" pitchFamily="34" charset="0"/>
                <a:ea typeface="Meiryo" pitchFamily="34" charset="-122"/>
                <a:cs typeface="Meiryo" pitchFamily="34" charset="-120"/>
              </a:rPr>
              <a:t>ハザード比 </a:t>
            </a:r>
            <a:pPr indent="0" marL="0">
              <a:buNone/>
            </a:pPr>
            <a:r>
              <a:rPr lang="en-US" sz="1900" b="1" dirty="0">
                <a:solidFill>
                  <a:srgbClr val="4FE0A8"/>
                </a:solidFill>
                <a:latin typeface="Meiryo" pitchFamily="34" charset="0"/>
                <a:ea typeface="Meiryo" pitchFamily="34" charset="-122"/>
                <a:cs typeface="Meiryo" pitchFamily="34" charset="-120"/>
              </a:rPr>
              <a:t>0.74</a:t>
            </a:r>
            <a:pPr indent="0" marL="0">
              <a:buNone/>
            </a:pPr>
            <a:r>
              <a:rPr lang="en-US" sz="1900" dirty="0">
                <a:solidFill>
                  <a:srgbClr val="C3D0DC"/>
                </a:solidFill>
                <a:latin typeface="Meiryo" pitchFamily="34" charset="0"/>
                <a:ea typeface="Meiryo" pitchFamily="34" charset="-122"/>
                <a:cs typeface="Meiryo" pitchFamily="34" charset="-120"/>
              </a:rPr>
              <a:t>  (95%CI 0.65〜0.85)   </a:t>
            </a:r>
            <a:pPr indent="0" marL="0">
              <a:buNone/>
            </a:pPr>
            <a:r>
              <a:rPr lang="en-US" sz="1900" b="1" dirty="0">
                <a:solidFill>
                  <a:srgbClr val="FFC46B"/>
                </a:solidFill>
                <a:latin typeface="Meiryo" pitchFamily="34" charset="0"/>
                <a:ea typeface="Meiryo" pitchFamily="34" charset="-122"/>
                <a:cs typeface="Meiryo" pitchFamily="34" charset="-120"/>
              </a:rPr>
              <a:t>P&lt;0.001</a:t>
            </a:r>
            <a:endParaRPr lang="en-US" sz="1900" dirty="0"/>
          </a:p>
        </p:txBody>
      </p:sp>
      <p:sp>
        <p:nvSpPr>
          <p:cNvPr id="19" name="Text 1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McMurray JJV, et al. N Engl J Med 2019;381:1995-2008</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HOW FAST</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差がつくのが、とにかく早い</a:t>
            </a:r>
            <a:endParaRPr lang="en-US" sz="2400" dirty="0"/>
          </a:p>
        </p:txBody>
      </p:sp>
      <p:sp>
        <p:nvSpPr>
          <p:cNvPr id="5" name="Shape 2"/>
          <p:cNvSpPr/>
          <p:nvPr/>
        </p:nvSpPr>
        <p:spPr>
          <a:xfrm>
            <a:off x="640080" y="1828800"/>
            <a:ext cx="10881360" cy="1737360"/>
          </a:xfrm>
          <a:prstGeom prst="roundRect">
            <a:avLst>
              <a:gd name="adj" fmla="val 4737"/>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94560"/>
            <a:ext cx="603504" cy="603504"/>
          </a:xfrm>
          <a:prstGeom prst="ellipse">
            <a:avLst/>
          </a:prstGeom>
          <a:solidFill>
            <a:srgbClr val="13202F"/>
          </a:solidFill>
          <a:ln w="15875">
            <a:solidFill>
              <a:srgbClr val="4FE0A8"/>
            </a:solidFill>
            <a:prstDash val="solid"/>
          </a:ln>
        </p:spPr>
      </p:sp>
      <p:pic>
        <p:nvPicPr>
          <p:cNvPr id="7" name="Image 1" descr="ic_bolt.png">    </p:cNvPr>
          <p:cNvPicPr>
            <a:picLocks noChangeAspect="1"/>
          </p:cNvPicPr>
          <p:nvPr/>
        </p:nvPicPr>
        <p:blipFill>
          <a:blip r:embed="rId2"/>
          <a:stretch>
            <a:fillRect/>
          </a:stretch>
        </p:blipFill>
        <p:spPr>
          <a:xfrm>
            <a:off x="1123066" y="2357506"/>
            <a:ext cx="277612" cy="277612"/>
          </a:xfrm>
          <a:prstGeom prst="rect">
            <a:avLst/>
          </a:prstGeom>
        </p:spPr>
      </p:pic>
      <p:sp>
        <p:nvSpPr>
          <p:cNvPr id="8" name="Text 4"/>
          <p:cNvSpPr/>
          <p:nvPr/>
        </p:nvSpPr>
        <p:spPr>
          <a:xfrm>
            <a:off x="1783080" y="1828800"/>
            <a:ext cx="9418320" cy="1737360"/>
          </a:xfrm>
          <a:prstGeom prst="rect">
            <a:avLst/>
          </a:prstGeom>
          <a:noFill/>
          <a:ln/>
        </p:spPr>
        <p:txBody>
          <a:bodyPr wrap="square" lIns="0" tIns="0" rIns="0" bIns="0" rtlCol="0" anchor="ctr"/>
          <a:lstStyle/>
          <a:p>
            <a:pPr indent="0" marL="0">
              <a:lnSpc>
                <a:spcPct val="120000"/>
              </a:lnSpc>
              <a:buNone/>
            </a:pPr>
            <a:r>
              <a:rPr lang="en-US" sz="1600" b="1" dirty="0">
                <a:solidFill>
                  <a:srgbClr val="F2F6FA"/>
                </a:solidFill>
                <a:latin typeface="Meiryo" pitchFamily="34" charset="0"/>
                <a:ea typeface="Meiryo" pitchFamily="34" charset="-122"/>
                <a:cs typeface="Meiryo" pitchFamily="34" charset="-120"/>
              </a:rPr>
              <a:t>無作為化から</a:t>
            </a:r>
            <a:pPr indent="0" marL="0">
              <a:lnSpc>
                <a:spcPct val="120000"/>
              </a:lnSpc>
              <a:buNone/>
            </a:pPr>
            <a:r>
              <a:rPr lang="en-US" sz="1600" b="1" dirty="0">
                <a:solidFill>
                  <a:srgbClr val="4FE0A8"/>
                </a:solidFill>
                <a:latin typeface="Meiryo" pitchFamily="34" charset="0"/>
                <a:ea typeface="Meiryo" pitchFamily="34" charset="-122"/>
                <a:cs typeface="Meiryo" pitchFamily="34" charset="-120"/>
              </a:rPr>
              <a:t>28日</a:t>
            </a:r>
            <a:pPr indent="0" marL="0">
              <a:lnSpc>
                <a:spcPct val="120000"/>
              </a:lnSpc>
              <a:buNone/>
            </a:pPr>
            <a:r>
              <a:rPr lang="en-US" sz="1600" b="1" dirty="0">
                <a:solidFill>
                  <a:srgbClr val="F2F6FA"/>
                </a:solidFill>
                <a:latin typeface="Meiryo" pitchFamily="34" charset="0"/>
                <a:ea typeface="Meiryo" pitchFamily="34" charset="-122"/>
                <a:cs typeface="Meiryo" pitchFamily="34" charset="-120"/>
              </a:rPr>
              <a:t>の時点で、主要アウトカムのハザード比は</a:t>
            </a:r>
            <a:endParaRPr lang="en-US" sz="1600" dirty="0"/>
          </a:p>
          <a:p>
            <a:pPr indent="0" marL="0">
              <a:lnSpc>
                <a:spcPct val="120000"/>
              </a:lnSpc>
              <a:buNone/>
            </a:pPr>
            <a:r>
              <a:rPr lang="en-US" sz="1600" b="1" dirty="0">
                <a:solidFill>
                  <a:srgbClr val="4FE0A8"/>
                </a:solidFill>
                <a:latin typeface="Meiryo" pitchFamily="34" charset="0"/>
                <a:ea typeface="Meiryo" pitchFamily="34" charset="-122"/>
                <a:cs typeface="Meiryo" pitchFamily="34" charset="-120"/>
              </a:rPr>
              <a:t>0.51（95%CI 0.28〜0.94）P=0.03</a:t>
            </a:r>
            <a:pPr indent="0" marL="0">
              <a:lnSpc>
                <a:spcPct val="120000"/>
              </a:lnSpc>
              <a:buNone/>
            </a:pPr>
            <a:r>
              <a:rPr lang="en-US" sz="1600" b="1" dirty="0">
                <a:solidFill>
                  <a:srgbClr val="F2F6FA"/>
                </a:solidFill>
                <a:latin typeface="Meiryo" pitchFamily="34" charset="0"/>
                <a:ea typeface="Meiryo" pitchFamily="34" charset="-122"/>
                <a:cs typeface="Meiryo" pitchFamily="34" charset="-120"/>
              </a:rPr>
              <a:t>　と、すでに有意だった</a:t>
            </a:r>
            <a:endParaRPr lang="en-US" sz="1600" dirty="0"/>
          </a:p>
        </p:txBody>
      </p:sp>
      <p:sp>
        <p:nvSpPr>
          <p:cNvPr id="9" name="Shape 5"/>
          <p:cNvSpPr/>
          <p:nvPr/>
        </p:nvSpPr>
        <p:spPr>
          <a:xfrm>
            <a:off x="640080" y="3794760"/>
            <a:ext cx="10881360" cy="658368"/>
          </a:xfrm>
          <a:prstGeom prst="roundRect">
            <a:avLst>
              <a:gd name="adj" fmla="val 125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6"/>
          <p:cNvSpPr/>
          <p:nvPr/>
        </p:nvSpPr>
        <p:spPr>
          <a:xfrm>
            <a:off x="960120" y="3794760"/>
            <a:ext cx="4572000" cy="658368"/>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心不全入院の既往なし</a:t>
            </a:r>
            <a:endParaRPr lang="en-US" sz="1250" dirty="0"/>
          </a:p>
        </p:txBody>
      </p:sp>
      <p:sp>
        <p:nvSpPr>
          <p:cNvPr id="11" name="Text 7"/>
          <p:cNvSpPr/>
          <p:nvPr/>
        </p:nvSpPr>
        <p:spPr>
          <a:xfrm>
            <a:off x="5715000" y="3794760"/>
            <a:ext cx="1828800" cy="658368"/>
          </a:xfrm>
          <a:prstGeom prst="rect">
            <a:avLst/>
          </a:prstGeom>
          <a:noFill/>
          <a:ln/>
        </p:spPr>
        <p:txBody>
          <a:bodyPr wrap="square" lIns="0" tIns="0" rIns="0" bIns="0" rtlCol="0" anchor="ctr"/>
          <a:lstStyle/>
          <a:p>
            <a:pPr indent="0" marL="0">
              <a:buNone/>
            </a:pPr>
            <a:r>
              <a:rPr lang="en-US" sz="1600" b="1" dirty="0">
                <a:solidFill>
                  <a:srgbClr val="8FB0D6"/>
                </a:solidFill>
                <a:latin typeface="Meiryo" pitchFamily="34" charset="0"/>
                <a:ea typeface="Meiryo" pitchFamily="34" charset="-122"/>
                <a:cs typeface="Meiryo" pitchFamily="34" charset="-120"/>
              </a:rPr>
              <a:t>HR 0.84</a:t>
            </a:r>
            <a:endParaRPr lang="en-US" sz="1600" dirty="0"/>
          </a:p>
        </p:txBody>
      </p:sp>
      <p:sp>
        <p:nvSpPr>
          <p:cNvPr id="12" name="Text 8"/>
          <p:cNvSpPr/>
          <p:nvPr/>
        </p:nvSpPr>
        <p:spPr>
          <a:xfrm>
            <a:off x="7726680" y="3794760"/>
            <a:ext cx="3520440" cy="658368"/>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2年での絶対差2.1ポイント・95%CI 0.69〜1.01</a:t>
            </a:r>
            <a:endParaRPr lang="en-US" sz="1100" dirty="0"/>
          </a:p>
        </p:txBody>
      </p:sp>
      <p:sp>
        <p:nvSpPr>
          <p:cNvPr id="13" name="Shape 9"/>
          <p:cNvSpPr/>
          <p:nvPr/>
        </p:nvSpPr>
        <p:spPr>
          <a:xfrm>
            <a:off x="640080" y="4517136"/>
            <a:ext cx="10881360" cy="658368"/>
          </a:xfrm>
          <a:prstGeom prst="roundRect">
            <a:avLst>
              <a:gd name="adj" fmla="val 125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0"/>
          <p:cNvSpPr/>
          <p:nvPr/>
        </p:nvSpPr>
        <p:spPr>
          <a:xfrm>
            <a:off x="960120" y="4517136"/>
            <a:ext cx="4572000" cy="658368"/>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心不全入院が1年より前</a:t>
            </a:r>
            <a:endParaRPr lang="en-US" sz="1250" dirty="0"/>
          </a:p>
        </p:txBody>
      </p:sp>
      <p:sp>
        <p:nvSpPr>
          <p:cNvPr id="15" name="Text 11"/>
          <p:cNvSpPr/>
          <p:nvPr/>
        </p:nvSpPr>
        <p:spPr>
          <a:xfrm>
            <a:off x="5715000" y="4517136"/>
            <a:ext cx="1828800" cy="658368"/>
          </a:xfrm>
          <a:prstGeom prst="rect">
            <a:avLst/>
          </a:prstGeom>
          <a:noFill/>
          <a:ln/>
        </p:spPr>
        <p:txBody>
          <a:bodyPr wrap="square" lIns="0" tIns="0" rIns="0" bIns="0" rtlCol="0" anchor="ctr"/>
          <a:lstStyle/>
          <a:p>
            <a:pPr indent="0" marL="0">
              <a:buNone/>
            </a:pPr>
            <a:r>
              <a:rPr lang="en-US" sz="1600" b="1" dirty="0">
                <a:solidFill>
                  <a:srgbClr val="4FE0A8"/>
                </a:solidFill>
                <a:latin typeface="Meiryo" pitchFamily="34" charset="0"/>
                <a:ea typeface="Meiryo" pitchFamily="34" charset="-122"/>
                <a:cs typeface="Meiryo" pitchFamily="34" charset="-120"/>
              </a:rPr>
              <a:t>HR 0.73</a:t>
            </a:r>
            <a:endParaRPr lang="en-US" sz="1600" dirty="0"/>
          </a:p>
        </p:txBody>
      </p:sp>
      <p:sp>
        <p:nvSpPr>
          <p:cNvPr id="16" name="Text 12"/>
          <p:cNvSpPr/>
          <p:nvPr/>
        </p:nvSpPr>
        <p:spPr>
          <a:xfrm>
            <a:off x="7726680" y="4517136"/>
            <a:ext cx="3520440" cy="658368"/>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2年での絶対差4.1ポイント・95%CI 0.54〜0.99</a:t>
            </a:r>
            <a:endParaRPr lang="en-US" sz="1100" dirty="0"/>
          </a:p>
        </p:txBody>
      </p:sp>
      <p:sp>
        <p:nvSpPr>
          <p:cNvPr id="17" name="Shape 13"/>
          <p:cNvSpPr/>
          <p:nvPr/>
        </p:nvSpPr>
        <p:spPr>
          <a:xfrm>
            <a:off x="640080" y="5239512"/>
            <a:ext cx="10881360" cy="658368"/>
          </a:xfrm>
          <a:prstGeom prst="roundRect">
            <a:avLst>
              <a:gd name="adj" fmla="val 125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4"/>
          <p:cNvSpPr/>
          <p:nvPr/>
        </p:nvSpPr>
        <p:spPr>
          <a:xfrm>
            <a:off x="960120" y="5239512"/>
            <a:ext cx="4572000" cy="658368"/>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心不全入院が1年以内</a:t>
            </a:r>
            <a:endParaRPr lang="en-US" sz="1250" dirty="0"/>
          </a:p>
        </p:txBody>
      </p:sp>
      <p:sp>
        <p:nvSpPr>
          <p:cNvPr id="19" name="Text 15"/>
          <p:cNvSpPr/>
          <p:nvPr/>
        </p:nvSpPr>
        <p:spPr>
          <a:xfrm>
            <a:off x="5715000" y="5239512"/>
            <a:ext cx="1828800" cy="658368"/>
          </a:xfrm>
          <a:prstGeom prst="rect">
            <a:avLst/>
          </a:prstGeom>
          <a:noFill/>
          <a:ln/>
        </p:spPr>
        <p:txBody>
          <a:bodyPr wrap="square" lIns="0" tIns="0" rIns="0" bIns="0" rtlCol="0" anchor="ctr"/>
          <a:lstStyle/>
          <a:p>
            <a:pPr indent="0" marL="0">
              <a:buNone/>
            </a:pPr>
            <a:r>
              <a:rPr lang="en-US" sz="1600" b="1" dirty="0">
                <a:solidFill>
                  <a:srgbClr val="4FE0A8"/>
                </a:solidFill>
                <a:latin typeface="Meiryo" pitchFamily="34" charset="0"/>
                <a:ea typeface="Meiryo" pitchFamily="34" charset="-122"/>
                <a:cs typeface="Meiryo" pitchFamily="34" charset="-120"/>
              </a:rPr>
              <a:t>HR 0.64</a:t>
            </a:r>
            <a:endParaRPr lang="en-US" sz="1600" dirty="0"/>
          </a:p>
        </p:txBody>
      </p:sp>
      <p:sp>
        <p:nvSpPr>
          <p:cNvPr id="20" name="Text 16"/>
          <p:cNvSpPr/>
          <p:nvPr/>
        </p:nvSpPr>
        <p:spPr>
          <a:xfrm>
            <a:off x="7726680" y="5239512"/>
            <a:ext cx="3520440" cy="658368"/>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2年での絶対差9.9ポイント・95%CI 0.51〜0.80</a:t>
            </a:r>
            <a:endParaRPr lang="en-US" sz="1100" dirty="0"/>
          </a:p>
        </p:txBody>
      </p:sp>
      <p:sp>
        <p:nvSpPr>
          <p:cNvPr id="21" name="Text 17"/>
          <p:cNvSpPr/>
          <p:nvPr/>
        </p:nvSpPr>
        <p:spPr>
          <a:xfrm>
            <a:off x="658368" y="5943600"/>
            <a:ext cx="10881360" cy="365760"/>
          </a:xfrm>
          <a:prstGeom prst="rect">
            <a:avLst/>
          </a:prstGeom>
          <a:noFill/>
          <a:ln/>
        </p:spPr>
        <p:txBody>
          <a:bodyPr wrap="square" lIns="0" tIns="0" rIns="0" bIns="0" rtlCol="0" anchor="ctr"/>
          <a:lstStyle/>
          <a:p>
            <a:pPr indent="0" marL="0">
              <a:buNone/>
            </a:pPr>
            <a:r>
              <a:rPr lang="en-US" sz="1050" dirty="0">
                <a:solidFill>
                  <a:srgbClr val="8195A9"/>
                </a:solidFill>
                <a:latin typeface="Meiryo" pitchFamily="34" charset="0"/>
                <a:ea typeface="Meiryo" pitchFamily="34" charset="-122"/>
                <a:cs typeface="Meiryo" pitchFamily="34" charset="-120"/>
              </a:rPr>
              <a:t>プラセボ群の2年イベント率は、既往なし21.1%、1年より前25.3%、1年以内33.8%（調整後P=0.003）。傾向のP値は0.07</a:t>
            </a:r>
            <a:endParaRPr lang="en-US" sz="1050" dirty="0"/>
          </a:p>
        </p:txBody>
      </p:sp>
      <p:sp>
        <p:nvSpPr>
          <p:cNvPr id="22" name="Text 18"/>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Berg DD, et al. JAMA Cardiol 2021;6:499-507</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COMPONENTS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複合の中身は、どちらも同じ向きに動いた</a:t>
            </a:r>
            <a:endParaRPr lang="en-US" sz="2400" dirty="0"/>
          </a:p>
        </p:txBody>
      </p:sp>
      <p:sp>
        <p:nvSpPr>
          <p:cNvPr id="5" name="Shape 2"/>
          <p:cNvSpPr/>
          <p:nvPr/>
        </p:nvSpPr>
        <p:spPr>
          <a:xfrm>
            <a:off x="640080" y="1783080"/>
            <a:ext cx="5349240" cy="3977640"/>
          </a:xfrm>
          <a:prstGeom prst="roundRect">
            <a:avLst>
              <a:gd name="adj" fmla="val 2069"/>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03120"/>
            <a:ext cx="603504" cy="603504"/>
          </a:xfrm>
          <a:prstGeom prst="ellipse">
            <a:avLst/>
          </a:prstGeom>
          <a:solidFill>
            <a:srgbClr val="13202F"/>
          </a:solidFill>
          <a:ln w="15875">
            <a:solidFill>
              <a:srgbClr val="4FE0A8"/>
            </a:solidFill>
            <a:prstDash val="solid"/>
          </a:ln>
        </p:spPr>
      </p:sp>
      <p:pic>
        <p:nvPicPr>
          <p:cNvPr id="7" name="Image 1" descr="ic_bolt.png">    </p:cNvPr>
          <p:cNvPicPr>
            <a:picLocks noChangeAspect="1"/>
          </p:cNvPicPr>
          <p:nvPr/>
        </p:nvPicPr>
        <p:blipFill>
          <a:blip r:embed="rId2"/>
          <a:stretch>
            <a:fillRect/>
          </a:stretch>
        </p:blipFill>
        <p:spPr>
          <a:xfrm>
            <a:off x="1123066" y="2266066"/>
            <a:ext cx="277612" cy="277612"/>
          </a:xfrm>
          <a:prstGeom prst="rect">
            <a:avLst/>
          </a:prstGeom>
        </p:spPr>
      </p:pic>
      <p:sp>
        <p:nvSpPr>
          <p:cNvPr id="8" name="Text 4"/>
          <p:cNvSpPr/>
          <p:nvPr/>
        </p:nvSpPr>
        <p:spPr>
          <a:xfrm>
            <a:off x="1783080" y="214884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心不全の増悪イベント</a:t>
            </a:r>
            <a:endParaRPr lang="en-US" sz="1500" dirty="0"/>
          </a:p>
        </p:txBody>
      </p:sp>
      <p:sp>
        <p:nvSpPr>
          <p:cNvPr id="9" name="Text 5"/>
          <p:cNvSpPr/>
          <p:nvPr/>
        </p:nvSpPr>
        <p:spPr>
          <a:xfrm>
            <a:off x="960120" y="2834640"/>
            <a:ext cx="4709160" cy="640080"/>
          </a:xfrm>
          <a:prstGeom prst="rect">
            <a:avLst/>
          </a:prstGeom>
          <a:noFill/>
          <a:ln/>
        </p:spPr>
        <p:txBody>
          <a:bodyPr wrap="square" lIns="0" tIns="0" rIns="0" bIns="0" rtlCol="0" anchor="ctr"/>
          <a:lstStyle/>
          <a:p>
            <a:pPr indent="0" marL="0">
              <a:buNone/>
            </a:pPr>
            <a:r>
              <a:rPr lang="en-US" sz="2600" b="1" dirty="0">
                <a:solidFill>
                  <a:srgbClr val="4FE0A8"/>
                </a:solidFill>
                <a:latin typeface="Meiryo" pitchFamily="34" charset="0"/>
                <a:ea typeface="Meiryo" pitchFamily="34" charset="-122"/>
                <a:cs typeface="Meiryo" pitchFamily="34" charset="-120"/>
              </a:rPr>
              <a:t>10.0% vs 13.7%</a:t>
            </a:r>
            <a:endParaRPr lang="en-US" sz="2600" dirty="0"/>
          </a:p>
        </p:txBody>
      </p:sp>
      <p:sp>
        <p:nvSpPr>
          <p:cNvPr id="10" name="Text 6"/>
          <p:cNvSpPr/>
          <p:nvPr/>
        </p:nvSpPr>
        <p:spPr>
          <a:xfrm>
            <a:off x="960120" y="3611880"/>
            <a:ext cx="4434840" cy="20116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237例対326例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ハザード比0.70</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（95%CI 0.59〜0.83）</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複合を動かした主役はこちら</a:t>
            </a:r>
            <a:endParaRPr lang="en-US" sz="1250" dirty="0"/>
          </a:p>
        </p:txBody>
      </p:sp>
      <p:sp>
        <p:nvSpPr>
          <p:cNvPr id="11" name="Shape 7"/>
          <p:cNvSpPr/>
          <p:nvPr/>
        </p:nvSpPr>
        <p:spPr>
          <a:xfrm>
            <a:off x="6172200" y="1783080"/>
            <a:ext cx="5349240" cy="3977640"/>
          </a:xfrm>
          <a:prstGeom prst="roundRect">
            <a:avLst>
              <a:gd name="adj" fmla="val 2069"/>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Shape 8"/>
          <p:cNvSpPr/>
          <p:nvPr/>
        </p:nvSpPr>
        <p:spPr>
          <a:xfrm>
            <a:off x="6492240" y="2103120"/>
            <a:ext cx="603504" cy="603504"/>
          </a:xfrm>
          <a:prstGeom prst="ellipse">
            <a:avLst/>
          </a:prstGeom>
          <a:solidFill>
            <a:srgbClr val="13202F"/>
          </a:solidFill>
          <a:ln w="15875">
            <a:solidFill>
              <a:srgbClr val="4FE0A8"/>
            </a:solidFill>
            <a:prstDash val="solid"/>
          </a:ln>
        </p:spPr>
      </p:sp>
      <p:pic>
        <p:nvPicPr>
          <p:cNvPr id="13" name="Image 2" descr="ic_heart.png">    </p:cNvPr>
          <p:cNvPicPr>
            <a:picLocks noChangeAspect="1"/>
          </p:cNvPicPr>
          <p:nvPr/>
        </p:nvPicPr>
        <p:blipFill>
          <a:blip r:embed="rId3"/>
          <a:stretch>
            <a:fillRect/>
          </a:stretch>
        </p:blipFill>
        <p:spPr>
          <a:xfrm>
            <a:off x="6655186" y="2266066"/>
            <a:ext cx="277612" cy="277612"/>
          </a:xfrm>
          <a:prstGeom prst="rect">
            <a:avLst/>
          </a:prstGeom>
        </p:spPr>
      </p:pic>
      <p:sp>
        <p:nvSpPr>
          <p:cNvPr id="14" name="Text 9"/>
          <p:cNvSpPr/>
          <p:nvPr/>
        </p:nvSpPr>
        <p:spPr>
          <a:xfrm>
            <a:off x="7315200" y="214884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心血管死</a:t>
            </a:r>
            <a:endParaRPr lang="en-US" sz="1500" dirty="0"/>
          </a:p>
        </p:txBody>
      </p:sp>
      <p:sp>
        <p:nvSpPr>
          <p:cNvPr id="15" name="Text 10"/>
          <p:cNvSpPr/>
          <p:nvPr/>
        </p:nvSpPr>
        <p:spPr>
          <a:xfrm>
            <a:off x="6492240" y="2834640"/>
            <a:ext cx="4709160" cy="640080"/>
          </a:xfrm>
          <a:prstGeom prst="rect">
            <a:avLst/>
          </a:prstGeom>
          <a:noFill/>
          <a:ln/>
        </p:spPr>
        <p:txBody>
          <a:bodyPr wrap="square" lIns="0" tIns="0" rIns="0" bIns="0" rtlCol="0" anchor="ctr"/>
          <a:lstStyle/>
          <a:p>
            <a:pPr indent="0" marL="0">
              <a:buNone/>
            </a:pPr>
            <a:r>
              <a:rPr lang="en-US" sz="2600" b="1" dirty="0">
                <a:solidFill>
                  <a:srgbClr val="4FE0A8"/>
                </a:solidFill>
                <a:latin typeface="Meiryo" pitchFamily="34" charset="0"/>
                <a:ea typeface="Meiryo" pitchFamily="34" charset="-122"/>
                <a:cs typeface="Meiryo" pitchFamily="34" charset="-120"/>
              </a:rPr>
              <a:t>9.6% vs 11.5%</a:t>
            </a:r>
            <a:endParaRPr lang="en-US" sz="2600" dirty="0"/>
          </a:p>
        </p:txBody>
      </p:sp>
      <p:sp>
        <p:nvSpPr>
          <p:cNvPr id="16" name="Text 11"/>
          <p:cNvSpPr/>
          <p:nvPr/>
        </p:nvSpPr>
        <p:spPr>
          <a:xfrm>
            <a:off x="6492240" y="3611880"/>
            <a:ext cx="4434840" cy="20116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227例対273例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ハザード比0.82</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（95%CI 0.69〜0.98）</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死亡そのものも減っている</a:t>
            </a:r>
            <a:endParaRPr lang="en-US" sz="1250" dirty="0"/>
          </a:p>
        </p:txBody>
      </p:sp>
      <p:sp>
        <p:nvSpPr>
          <p:cNvPr id="17" name="Text 1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入院を減らしただけの薬ではない。ここがEMPEROR-Reducedとの違いになる。</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ALL-CAUSE DEATH</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全死亡も減っていた</a:t>
            </a:r>
            <a:endParaRPr lang="en-US" sz="2400" dirty="0"/>
          </a:p>
        </p:txBody>
      </p:sp>
      <p:sp>
        <p:nvSpPr>
          <p:cNvPr id="5" name="Shape 2"/>
          <p:cNvSpPr/>
          <p:nvPr/>
        </p:nvSpPr>
        <p:spPr>
          <a:xfrm>
            <a:off x="6400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2103120"/>
            <a:ext cx="3383280" cy="36576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ダパグリフロジン</a:t>
            </a:r>
            <a:endParaRPr lang="en-US" sz="1400" dirty="0"/>
          </a:p>
        </p:txBody>
      </p:sp>
      <p:sp>
        <p:nvSpPr>
          <p:cNvPr id="7" name="Text 4"/>
          <p:cNvSpPr/>
          <p:nvPr/>
        </p:nvSpPr>
        <p:spPr>
          <a:xfrm>
            <a:off x="914400" y="2487168"/>
            <a:ext cx="3474720" cy="960120"/>
          </a:xfrm>
          <a:prstGeom prst="rect">
            <a:avLst/>
          </a:prstGeom>
          <a:noFill/>
          <a:ln/>
        </p:spPr>
        <p:txBody>
          <a:bodyPr wrap="square" lIns="0" tIns="0" rIns="0" bIns="0" rtlCol="0" anchor="ctr"/>
          <a:lstStyle/>
          <a:p>
            <a:pPr indent="0" marL="0">
              <a:buNone/>
            </a:pPr>
            <a:r>
              <a:rPr lang="en-US" sz="5000" b="1" dirty="0">
                <a:solidFill>
                  <a:srgbClr val="4FE0A8"/>
                </a:solidFill>
                <a:latin typeface="Meiryo" pitchFamily="34" charset="0"/>
                <a:ea typeface="Meiryo" pitchFamily="34" charset="-122"/>
                <a:cs typeface="Meiryo" pitchFamily="34" charset="-120"/>
              </a:rPr>
              <a:t>11.6%</a:t>
            </a:r>
            <a:endParaRPr lang="en-US" sz="5000" dirty="0"/>
          </a:p>
        </p:txBody>
      </p:sp>
      <p:sp>
        <p:nvSpPr>
          <p:cNvPr id="8" name="Text 5"/>
          <p:cNvSpPr/>
          <p:nvPr/>
        </p:nvSpPr>
        <p:spPr>
          <a:xfrm>
            <a:off x="9601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276例／2,373例</a:t>
            </a:r>
            <a:endParaRPr lang="en-US" sz="1200" dirty="0"/>
          </a:p>
        </p:txBody>
      </p:sp>
      <p:sp>
        <p:nvSpPr>
          <p:cNvPr id="9" name="Shape 6"/>
          <p:cNvSpPr/>
          <p:nvPr/>
        </p:nvSpPr>
        <p:spPr>
          <a:xfrm>
            <a:off x="47548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5074920" y="2103120"/>
            <a:ext cx="3383280" cy="365760"/>
          </a:xfrm>
          <a:prstGeom prst="rect">
            <a:avLst/>
          </a:prstGeom>
          <a:noFill/>
          <a:ln/>
        </p:spPr>
        <p:txBody>
          <a:bodyPr wrap="square" lIns="0" tIns="0" rIns="0" bIns="0" rtlCol="0" anchor="ctr"/>
          <a:lstStyle/>
          <a:p>
            <a:pPr indent="0" marL="0">
              <a:buNone/>
            </a:pPr>
            <a:r>
              <a:rPr lang="en-US" sz="1400" b="1" dirty="0">
                <a:solidFill>
                  <a:srgbClr val="8FB0D6"/>
                </a:solidFill>
                <a:latin typeface="Meiryo" pitchFamily="34" charset="0"/>
                <a:ea typeface="Meiryo" pitchFamily="34" charset="-122"/>
                <a:cs typeface="Meiryo" pitchFamily="34" charset="-120"/>
              </a:rPr>
              <a:t>プラセボ</a:t>
            </a:r>
            <a:endParaRPr lang="en-US" sz="1400" dirty="0"/>
          </a:p>
        </p:txBody>
      </p:sp>
      <p:sp>
        <p:nvSpPr>
          <p:cNvPr id="11" name="Text 8"/>
          <p:cNvSpPr/>
          <p:nvPr/>
        </p:nvSpPr>
        <p:spPr>
          <a:xfrm>
            <a:off x="5029200" y="2487168"/>
            <a:ext cx="3474720" cy="960120"/>
          </a:xfrm>
          <a:prstGeom prst="rect">
            <a:avLst/>
          </a:prstGeom>
          <a:noFill/>
          <a:ln/>
        </p:spPr>
        <p:txBody>
          <a:bodyPr wrap="square" lIns="0" tIns="0" rIns="0" bIns="0" rtlCol="0" anchor="ctr"/>
          <a:lstStyle/>
          <a:p>
            <a:pPr indent="0" marL="0">
              <a:buNone/>
            </a:pPr>
            <a:r>
              <a:rPr lang="en-US" sz="5000" b="1" dirty="0">
                <a:solidFill>
                  <a:srgbClr val="8FB0D6"/>
                </a:solidFill>
                <a:latin typeface="Meiryo" pitchFamily="34" charset="0"/>
                <a:ea typeface="Meiryo" pitchFamily="34" charset="-122"/>
                <a:cs typeface="Meiryo" pitchFamily="34" charset="-120"/>
              </a:rPr>
              <a:t>13.9%</a:t>
            </a:r>
            <a:endParaRPr lang="en-US" sz="5000" dirty="0"/>
          </a:p>
        </p:txBody>
      </p:sp>
      <p:sp>
        <p:nvSpPr>
          <p:cNvPr id="12" name="Text 9"/>
          <p:cNvSpPr/>
          <p:nvPr/>
        </p:nvSpPr>
        <p:spPr>
          <a:xfrm>
            <a:off x="50749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329例／2,371例</a:t>
            </a:r>
            <a:endParaRPr lang="en-US" sz="1200" dirty="0"/>
          </a:p>
        </p:txBody>
      </p:sp>
      <p:sp>
        <p:nvSpPr>
          <p:cNvPr id="13" name="Shape 10"/>
          <p:cNvSpPr/>
          <p:nvPr/>
        </p:nvSpPr>
        <p:spPr>
          <a:xfrm>
            <a:off x="8915400" y="1874520"/>
            <a:ext cx="2606040" cy="2286000"/>
          </a:xfrm>
          <a:prstGeom prst="roundRect">
            <a:avLst>
              <a:gd name="adj" fmla="val 36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8915400" y="2121408"/>
            <a:ext cx="2606040" cy="457200"/>
          </a:xfrm>
          <a:prstGeom prst="rect">
            <a:avLst/>
          </a:prstGeom>
          <a:noFill/>
          <a:ln/>
        </p:spPr>
        <p:txBody>
          <a:bodyPr wrap="square" lIns="0" tIns="0" rIns="0" bIns="0" rtlCol="0" anchor="ctr"/>
          <a:lstStyle/>
          <a:p>
            <a:pPr algn="ctr" indent="0" marL="0">
              <a:buNone/>
            </a:pPr>
            <a:r>
              <a:rPr lang="en-US" sz="1600" dirty="0">
                <a:solidFill>
                  <a:srgbClr val="F2F6FA"/>
                </a:solidFill>
                <a:latin typeface="Meiryo" pitchFamily="34" charset="0"/>
                <a:ea typeface="Meiryo" pitchFamily="34" charset="-122"/>
                <a:cs typeface="Meiryo" pitchFamily="34" charset="-120"/>
              </a:rPr>
              <a:t>ハザード比</a:t>
            </a:r>
            <a:endParaRPr lang="en-US" sz="1600" dirty="0"/>
          </a:p>
        </p:txBody>
      </p:sp>
      <p:sp>
        <p:nvSpPr>
          <p:cNvPr id="15" name="Text 12"/>
          <p:cNvSpPr/>
          <p:nvPr/>
        </p:nvSpPr>
        <p:spPr>
          <a:xfrm>
            <a:off x="8915400" y="2487168"/>
            <a:ext cx="2606040" cy="914400"/>
          </a:xfrm>
          <a:prstGeom prst="rect">
            <a:avLst/>
          </a:prstGeom>
          <a:noFill/>
          <a:ln/>
        </p:spPr>
        <p:txBody>
          <a:bodyPr wrap="square" lIns="0" tIns="0" rIns="0" bIns="0" rtlCol="0" anchor="ctr"/>
          <a:lstStyle/>
          <a:p>
            <a:pPr algn="ctr" indent="0" marL="0">
              <a:buNone/>
            </a:pPr>
            <a:r>
              <a:rPr lang="en-US" sz="4000" b="1" dirty="0">
                <a:solidFill>
                  <a:srgbClr val="4FE0A8"/>
                </a:solidFill>
                <a:latin typeface="Meiryo" pitchFamily="34" charset="0"/>
                <a:ea typeface="Meiryo" pitchFamily="34" charset="-122"/>
                <a:cs typeface="Meiryo" pitchFamily="34" charset="-120"/>
              </a:rPr>
              <a:t>0.83</a:t>
            </a:r>
            <a:endParaRPr lang="en-US" sz="4000" dirty="0"/>
          </a:p>
        </p:txBody>
      </p:sp>
      <p:sp>
        <p:nvSpPr>
          <p:cNvPr id="16" name="Text 13"/>
          <p:cNvSpPr/>
          <p:nvPr/>
        </p:nvSpPr>
        <p:spPr>
          <a:xfrm>
            <a:off x="8915400" y="3566160"/>
            <a:ext cx="2606040" cy="411480"/>
          </a:xfrm>
          <a:prstGeom prst="rect">
            <a:avLst/>
          </a:prstGeom>
          <a:noFill/>
          <a:ln/>
        </p:spPr>
        <p:txBody>
          <a:bodyPr wrap="square" lIns="0" tIns="0" rIns="0" bIns="0" rtlCol="0" anchor="ctr"/>
          <a:lstStyle/>
          <a:p>
            <a:pPr algn="ctr" indent="0" marL="0">
              <a:buNone/>
            </a:pPr>
            <a:r>
              <a:rPr lang="en-US" sz="1100" dirty="0">
                <a:solidFill>
                  <a:srgbClr val="8195A9"/>
                </a:solidFill>
                <a:latin typeface="Meiryo" pitchFamily="34" charset="0"/>
                <a:ea typeface="Meiryo" pitchFamily="34" charset="-122"/>
                <a:cs typeface="Meiryo" pitchFamily="34" charset="-120"/>
              </a:rPr>
              <a:t>95%CI 0.71〜0.97</a:t>
            </a:r>
            <a:endParaRPr lang="en-US" sz="1100" dirty="0"/>
          </a:p>
        </p:txBody>
      </p:sp>
      <p:sp>
        <p:nvSpPr>
          <p:cNvPr id="17" name="Shape 14"/>
          <p:cNvSpPr/>
          <p:nvPr/>
        </p:nvSpPr>
        <p:spPr>
          <a:xfrm>
            <a:off x="640080" y="4389120"/>
            <a:ext cx="10881360" cy="1234440"/>
          </a:xfrm>
          <a:prstGeom prst="roundRect">
            <a:avLst>
              <a:gd name="adj" fmla="val 6667"/>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389120"/>
            <a:ext cx="10241280" cy="1234440"/>
          </a:xfrm>
          <a:prstGeom prst="rect">
            <a:avLst/>
          </a:prstGeom>
          <a:noFill/>
          <a:ln/>
        </p:spPr>
        <p:txBody>
          <a:bodyPr wrap="square" lIns="0" tIns="0" rIns="0" bIns="0" rtlCol="0" anchor="ctr"/>
          <a:lstStyle/>
          <a:p>
            <a:pPr indent="0" marL="0">
              <a:lnSpc>
                <a:spcPct val="112000"/>
              </a:lnSpc>
              <a:buNone/>
            </a:pPr>
            <a:r>
              <a:rPr lang="en-US" sz="1300" dirty="0">
                <a:solidFill>
                  <a:srgbClr val="C3D0DC"/>
                </a:solidFill>
                <a:latin typeface="Meiryo" pitchFamily="34" charset="0"/>
                <a:ea typeface="Meiryo" pitchFamily="34" charset="-122"/>
                <a:cs typeface="Meiryo" pitchFamily="34" charset="-120"/>
              </a:rPr>
              <a:t>心不全の薬で全死亡が動くことは多くない。ただしこの試験は全死亡を検出するようには設計されておらず、</a:t>
            </a:r>
            <a:endParaRPr lang="en-US" sz="1300" dirty="0"/>
          </a:p>
          <a:p>
            <a:pPr indent="0" marL="0">
              <a:lnSpc>
                <a:spcPct val="112000"/>
              </a:lnSpc>
              <a:buNone/>
            </a:pPr>
            <a:r>
              <a:rPr lang="en-US" sz="1300" dirty="0">
                <a:solidFill>
                  <a:srgbClr val="C3D0DC"/>
                </a:solidFill>
                <a:latin typeface="Meiryo" pitchFamily="34" charset="0"/>
                <a:ea typeface="Meiryo" pitchFamily="34" charset="-122"/>
                <a:cs typeface="Meiryo" pitchFamily="34" charset="-120"/>
              </a:rPr>
              <a:t>信頼区間の上限は0.97と1に近い。過大評価しないほうがよい</a:t>
            </a:r>
            <a:endParaRPr lang="en-US" sz="1300" dirty="0"/>
          </a:p>
        </p:txBody>
      </p:sp>
      <p:sp>
        <p:nvSpPr>
          <p:cNvPr id="19" name="Text 1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McMurray JJV, et al. N Engl J Med 2019;381:1995-2008</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ABSOLUTE BENEFIT</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相対ではなく、絶対でどれだけ得か</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5120640" cy="914400"/>
          </a:xfrm>
          <a:prstGeom prst="rect">
            <a:avLst/>
          </a:prstGeom>
          <a:noFill/>
          <a:ln/>
        </p:spPr>
        <p:txBody>
          <a:bodyPr wrap="square" lIns="0" tIns="0" rIns="0" bIns="0" rtlCol="0" anchor="ctr"/>
          <a:lstStyle/>
          <a:p>
            <a:pPr indent="0" marL="0">
              <a:lnSpc>
                <a:spcPct val="105000"/>
              </a:lnSpc>
              <a:buNone/>
            </a:pPr>
            <a:r>
              <a:rPr lang="en-US" sz="1350" b="1" dirty="0">
                <a:solidFill>
                  <a:srgbClr val="4FE0A8"/>
                </a:solidFill>
                <a:latin typeface="Meiryo" pitchFamily="34" charset="0"/>
                <a:ea typeface="Meiryo" pitchFamily="34" charset="-122"/>
                <a:cs typeface="Meiryo" pitchFamily="34" charset="-120"/>
              </a:rPr>
              <a:t>主要複合アウトカム</a:t>
            </a:r>
            <a:endParaRPr lang="en-US" sz="1350" dirty="0"/>
          </a:p>
        </p:txBody>
      </p:sp>
      <p:sp>
        <p:nvSpPr>
          <p:cNvPr id="7" name="Text 4"/>
          <p:cNvSpPr/>
          <p:nvPr/>
        </p:nvSpPr>
        <p:spPr>
          <a:xfrm>
            <a:off x="6263640" y="1783080"/>
            <a:ext cx="1463040" cy="914400"/>
          </a:xfrm>
          <a:prstGeom prst="rect">
            <a:avLst/>
          </a:prstGeom>
          <a:noFill/>
          <a:ln/>
        </p:spPr>
        <p:txBody>
          <a:bodyPr wrap="square" lIns="0" tIns="0" rIns="0" bIns="0" rtlCol="0" anchor="ctr"/>
          <a:lstStyle/>
          <a:p>
            <a:pPr indent="0" marL="0">
              <a:buNone/>
            </a:pPr>
            <a:r>
              <a:rPr lang="en-US" sz="2600" b="1" dirty="0">
                <a:solidFill>
                  <a:srgbClr val="4FE0A8"/>
                </a:solidFill>
                <a:latin typeface="Meiryo" pitchFamily="34" charset="0"/>
                <a:ea typeface="Meiryo" pitchFamily="34" charset="-122"/>
                <a:cs typeface="Meiryo" pitchFamily="34" charset="-120"/>
              </a:rPr>
              <a:t>4.9</a:t>
            </a:r>
            <a:endParaRPr lang="en-US" sz="2600" dirty="0"/>
          </a:p>
        </p:txBody>
      </p:sp>
      <p:sp>
        <p:nvSpPr>
          <p:cNvPr id="8" name="Text 5"/>
          <p:cNvSpPr/>
          <p:nvPr/>
        </p:nvSpPr>
        <p:spPr>
          <a:xfrm>
            <a:off x="7909560" y="1783080"/>
            <a:ext cx="3337560" cy="914400"/>
          </a:xfrm>
          <a:prstGeom prst="rect">
            <a:avLst/>
          </a:prstGeom>
          <a:noFill/>
          <a:ln/>
        </p:spPr>
        <p:txBody>
          <a:bodyPr wrap="square" lIns="0" tIns="0" rIns="0" bIns="0" rtlCol="0" anchor="ctr"/>
          <a:lstStyle/>
          <a:p>
            <a:pPr indent="0" marL="0">
              <a:lnSpc>
                <a:spcPct val="105000"/>
              </a:lnSpc>
              <a:buNone/>
            </a:pPr>
            <a:r>
              <a:rPr lang="en-US" sz="1200" dirty="0">
                <a:solidFill>
                  <a:srgbClr val="C3D0DC"/>
                </a:solidFill>
                <a:latin typeface="Meiryo" pitchFamily="34" charset="0"/>
                <a:ea typeface="Meiryo" pitchFamily="34" charset="-122"/>
                <a:cs typeface="Meiryo" pitchFamily="34" charset="-120"/>
              </a:rPr>
              <a:t>ポイント減（21.2%から16.3%へ）・約21人に1人</a:t>
            </a:r>
            <a:endParaRPr lang="en-US" sz="120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5120640" cy="914400"/>
          </a:xfrm>
          <a:prstGeom prst="rect">
            <a:avLst/>
          </a:prstGeom>
          <a:noFill/>
          <a:ln/>
        </p:spPr>
        <p:txBody>
          <a:bodyPr wrap="square" lIns="0" tIns="0" rIns="0" bIns="0" rtlCol="0" anchor="ctr"/>
          <a:lstStyle/>
          <a:p>
            <a:pPr indent="0" marL="0">
              <a:lnSpc>
                <a:spcPct val="105000"/>
              </a:lnSpc>
              <a:buNone/>
            </a:pPr>
            <a:r>
              <a:rPr lang="en-US" sz="1350" b="1" dirty="0">
                <a:solidFill>
                  <a:srgbClr val="4FE0A8"/>
                </a:solidFill>
                <a:latin typeface="Meiryo" pitchFamily="34" charset="0"/>
                <a:ea typeface="Meiryo" pitchFamily="34" charset="-122"/>
                <a:cs typeface="Meiryo" pitchFamily="34" charset="-120"/>
              </a:rPr>
              <a:t>心不全の増悪イベント</a:t>
            </a:r>
            <a:endParaRPr lang="en-US" sz="1350" dirty="0"/>
          </a:p>
        </p:txBody>
      </p:sp>
      <p:sp>
        <p:nvSpPr>
          <p:cNvPr id="11" name="Text 8"/>
          <p:cNvSpPr/>
          <p:nvPr/>
        </p:nvSpPr>
        <p:spPr>
          <a:xfrm>
            <a:off x="6263640" y="2816352"/>
            <a:ext cx="1463040" cy="914400"/>
          </a:xfrm>
          <a:prstGeom prst="rect">
            <a:avLst/>
          </a:prstGeom>
          <a:noFill/>
          <a:ln/>
        </p:spPr>
        <p:txBody>
          <a:bodyPr wrap="square" lIns="0" tIns="0" rIns="0" bIns="0" rtlCol="0" anchor="ctr"/>
          <a:lstStyle/>
          <a:p>
            <a:pPr indent="0" marL="0">
              <a:buNone/>
            </a:pPr>
            <a:r>
              <a:rPr lang="en-US" sz="2600" b="1" dirty="0">
                <a:solidFill>
                  <a:srgbClr val="4FE0A8"/>
                </a:solidFill>
                <a:latin typeface="Meiryo" pitchFamily="34" charset="0"/>
                <a:ea typeface="Meiryo" pitchFamily="34" charset="-122"/>
                <a:cs typeface="Meiryo" pitchFamily="34" charset="-120"/>
              </a:rPr>
              <a:t>3.7</a:t>
            </a:r>
            <a:endParaRPr lang="en-US" sz="2600" dirty="0"/>
          </a:p>
        </p:txBody>
      </p:sp>
      <p:sp>
        <p:nvSpPr>
          <p:cNvPr id="12" name="Text 9"/>
          <p:cNvSpPr/>
          <p:nvPr/>
        </p:nvSpPr>
        <p:spPr>
          <a:xfrm>
            <a:off x="7909560" y="2816352"/>
            <a:ext cx="3337560" cy="914400"/>
          </a:xfrm>
          <a:prstGeom prst="rect">
            <a:avLst/>
          </a:prstGeom>
          <a:noFill/>
          <a:ln/>
        </p:spPr>
        <p:txBody>
          <a:bodyPr wrap="square" lIns="0" tIns="0" rIns="0" bIns="0" rtlCol="0" anchor="ctr"/>
          <a:lstStyle/>
          <a:p>
            <a:pPr indent="0" marL="0">
              <a:lnSpc>
                <a:spcPct val="105000"/>
              </a:lnSpc>
              <a:buNone/>
            </a:pPr>
            <a:r>
              <a:rPr lang="en-US" sz="1200" dirty="0">
                <a:solidFill>
                  <a:srgbClr val="C3D0DC"/>
                </a:solidFill>
                <a:latin typeface="Meiryo" pitchFamily="34" charset="0"/>
                <a:ea typeface="Meiryo" pitchFamily="34" charset="-122"/>
                <a:cs typeface="Meiryo" pitchFamily="34" charset="-120"/>
              </a:rPr>
              <a:t>ポイント減（13.7%から10.0%へ）・約27人に1人</a:t>
            </a:r>
            <a:endParaRPr lang="en-US" sz="120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5120640" cy="914400"/>
          </a:xfrm>
          <a:prstGeom prst="rect">
            <a:avLst/>
          </a:prstGeom>
          <a:noFill/>
          <a:ln/>
        </p:spPr>
        <p:txBody>
          <a:bodyPr wrap="square" lIns="0" tIns="0" rIns="0" bIns="0" rtlCol="0" anchor="ctr"/>
          <a:lstStyle/>
          <a:p>
            <a:pPr indent="0" marL="0">
              <a:lnSpc>
                <a:spcPct val="105000"/>
              </a:lnSpc>
              <a:buNone/>
            </a:pPr>
            <a:r>
              <a:rPr lang="en-US" sz="1350" b="1" dirty="0">
                <a:solidFill>
                  <a:srgbClr val="4FE0A8"/>
                </a:solidFill>
                <a:latin typeface="Meiryo" pitchFamily="34" charset="0"/>
                <a:ea typeface="Meiryo" pitchFamily="34" charset="-122"/>
                <a:cs typeface="Meiryo" pitchFamily="34" charset="-120"/>
              </a:rPr>
              <a:t>心血管死</a:t>
            </a:r>
            <a:endParaRPr lang="en-US" sz="1350" dirty="0"/>
          </a:p>
        </p:txBody>
      </p:sp>
      <p:sp>
        <p:nvSpPr>
          <p:cNvPr id="15" name="Text 12"/>
          <p:cNvSpPr/>
          <p:nvPr/>
        </p:nvSpPr>
        <p:spPr>
          <a:xfrm>
            <a:off x="6263640" y="3849624"/>
            <a:ext cx="1463040" cy="914400"/>
          </a:xfrm>
          <a:prstGeom prst="rect">
            <a:avLst/>
          </a:prstGeom>
          <a:noFill/>
          <a:ln/>
        </p:spPr>
        <p:txBody>
          <a:bodyPr wrap="square" lIns="0" tIns="0" rIns="0" bIns="0" rtlCol="0" anchor="ctr"/>
          <a:lstStyle/>
          <a:p>
            <a:pPr indent="0" marL="0">
              <a:buNone/>
            </a:pPr>
            <a:r>
              <a:rPr lang="en-US" sz="2600" b="1" dirty="0">
                <a:solidFill>
                  <a:srgbClr val="4FE0A8"/>
                </a:solidFill>
                <a:latin typeface="Meiryo" pitchFamily="34" charset="0"/>
                <a:ea typeface="Meiryo" pitchFamily="34" charset="-122"/>
                <a:cs typeface="Meiryo" pitchFamily="34" charset="-120"/>
              </a:rPr>
              <a:t>1.9</a:t>
            </a:r>
            <a:endParaRPr lang="en-US" sz="2600" dirty="0"/>
          </a:p>
        </p:txBody>
      </p:sp>
      <p:sp>
        <p:nvSpPr>
          <p:cNvPr id="16" name="Text 13"/>
          <p:cNvSpPr/>
          <p:nvPr/>
        </p:nvSpPr>
        <p:spPr>
          <a:xfrm>
            <a:off x="7909560" y="3849624"/>
            <a:ext cx="3337560" cy="914400"/>
          </a:xfrm>
          <a:prstGeom prst="rect">
            <a:avLst/>
          </a:prstGeom>
          <a:noFill/>
          <a:ln/>
        </p:spPr>
        <p:txBody>
          <a:bodyPr wrap="square" lIns="0" tIns="0" rIns="0" bIns="0" rtlCol="0" anchor="ctr"/>
          <a:lstStyle/>
          <a:p>
            <a:pPr indent="0" marL="0">
              <a:lnSpc>
                <a:spcPct val="105000"/>
              </a:lnSpc>
              <a:buNone/>
            </a:pPr>
            <a:r>
              <a:rPr lang="en-US" sz="1200" dirty="0">
                <a:solidFill>
                  <a:srgbClr val="C3D0DC"/>
                </a:solidFill>
                <a:latin typeface="Meiryo" pitchFamily="34" charset="0"/>
                <a:ea typeface="Meiryo" pitchFamily="34" charset="-122"/>
                <a:cs typeface="Meiryo" pitchFamily="34" charset="-120"/>
              </a:rPr>
              <a:t>ポイント減（11.5%から9.6%へ）・約53人に1人</a:t>
            </a:r>
            <a:endParaRPr lang="en-US" sz="120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5120640" cy="914400"/>
          </a:xfrm>
          <a:prstGeom prst="rect">
            <a:avLst/>
          </a:prstGeom>
          <a:noFill/>
          <a:ln/>
        </p:spPr>
        <p:txBody>
          <a:bodyPr wrap="square" lIns="0" tIns="0" rIns="0" bIns="0" rtlCol="0" anchor="ctr"/>
          <a:lstStyle/>
          <a:p>
            <a:pPr indent="0" marL="0">
              <a:lnSpc>
                <a:spcPct val="105000"/>
              </a:lnSpc>
              <a:buNone/>
            </a:pPr>
            <a:r>
              <a:rPr lang="en-US" sz="1350" b="1" dirty="0">
                <a:solidFill>
                  <a:srgbClr val="4FE0A8"/>
                </a:solidFill>
                <a:latin typeface="Meiryo" pitchFamily="34" charset="0"/>
                <a:ea typeface="Meiryo" pitchFamily="34" charset="-122"/>
                <a:cs typeface="Meiryo" pitchFamily="34" charset="-120"/>
              </a:rPr>
              <a:t>全死亡</a:t>
            </a:r>
            <a:endParaRPr lang="en-US" sz="1350" dirty="0"/>
          </a:p>
        </p:txBody>
      </p:sp>
      <p:sp>
        <p:nvSpPr>
          <p:cNvPr id="19" name="Text 16"/>
          <p:cNvSpPr/>
          <p:nvPr/>
        </p:nvSpPr>
        <p:spPr>
          <a:xfrm>
            <a:off x="6263640" y="4882896"/>
            <a:ext cx="1463040" cy="914400"/>
          </a:xfrm>
          <a:prstGeom prst="rect">
            <a:avLst/>
          </a:prstGeom>
          <a:noFill/>
          <a:ln/>
        </p:spPr>
        <p:txBody>
          <a:bodyPr wrap="square" lIns="0" tIns="0" rIns="0" bIns="0" rtlCol="0" anchor="ctr"/>
          <a:lstStyle/>
          <a:p>
            <a:pPr indent="0" marL="0">
              <a:buNone/>
            </a:pPr>
            <a:r>
              <a:rPr lang="en-US" sz="2600" b="1" dirty="0">
                <a:solidFill>
                  <a:srgbClr val="4FE0A8"/>
                </a:solidFill>
                <a:latin typeface="Meiryo" pitchFamily="34" charset="0"/>
                <a:ea typeface="Meiryo" pitchFamily="34" charset="-122"/>
                <a:cs typeface="Meiryo" pitchFamily="34" charset="-120"/>
              </a:rPr>
              <a:t>2.3</a:t>
            </a:r>
            <a:endParaRPr lang="en-US" sz="2600" dirty="0"/>
          </a:p>
        </p:txBody>
      </p:sp>
      <p:sp>
        <p:nvSpPr>
          <p:cNvPr id="20" name="Text 17"/>
          <p:cNvSpPr/>
          <p:nvPr/>
        </p:nvSpPr>
        <p:spPr>
          <a:xfrm>
            <a:off x="7909560" y="4882896"/>
            <a:ext cx="3337560" cy="914400"/>
          </a:xfrm>
          <a:prstGeom prst="rect">
            <a:avLst/>
          </a:prstGeom>
          <a:noFill/>
          <a:ln/>
        </p:spPr>
        <p:txBody>
          <a:bodyPr wrap="square" lIns="0" tIns="0" rIns="0" bIns="0" rtlCol="0" anchor="ctr"/>
          <a:lstStyle/>
          <a:p>
            <a:pPr indent="0" marL="0">
              <a:lnSpc>
                <a:spcPct val="105000"/>
              </a:lnSpc>
              <a:buNone/>
            </a:pPr>
            <a:r>
              <a:rPr lang="en-US" sz="1200" dirty="0">
                <a:solidFill>
                  <a:srgbClr val="C3D0DC"/>
                </a:solidFill>
                <a:latin typeface="Meiryo" pitchFamily="34" charset="0"/>
                <a:ea typeface="Meiryo" pitchFamily="34" charset="-122"/>
                <a:cs typeface="Meiryo" pitchFamily="34" charset="-120"/>
              </a:rPr>
              <a:t>ポイント減（13.9%から11.6%へ）・約44人に1人</a:t>
            </a:r>
            <a:endParaRPr lang="en-US" sz="1200" dirty="0"/>
          </a:p>
        </p:txBody>
      </p:sp>
      <p:sp>
        <p:nvSpPr>
          <p:cNvPr id="21" name="Shape 18"/>
          <p:cNvSpPr/>
          <p:nvPr/>
        </p:nvSpPr>
        <p:spPr>
          <a:xfrm>
            <a:off x="640080" y="5806440"/>
            <a:ext cx="0" cy="0"/>
          </a:xfrm>
          <a:prstGeom prst="roundRect">
            <a:avLst>
              <a:gd name="adj" fmla="val Infinity"/>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Text 19"/>
          <p:cNvSpPr/>
          <p:nvPr/>
        </p:nvSpPr>
        <p:spPr>
          <a:xfrm>
            <a:off x="658368" y="5852160"/>
            <a:ext cx="10881360" cy="365760"/>
          </a:xfrm>
          <a:prstGeom prst="rect">
            <a:avLst/>
          </a:prstGeom>
          <a:noFill/>
          <a:ln/>
        </p:spPr>
        <p:txBody>
          <a:bodyPr wrap="square" lIns="0" tIns="0" rIns="0" bIns="0" rtlCol="0" anchor="ctr"/>
          <a:lstStyle/>
          <a:p>
            <a:pPr indent="0" marL="0">
              <a:buNone/>
            </a:pPr>
            <a:r>
              <a:rPr lang="en-US" sz="1050" dirty="0">
                <a:solidFill>
                  <a:srgbClr val="FFC46B"/>
                </a:solidFill>
                <a:latin typeface="Meiryo" pitchFamily="34" charset="0"/>
                <a:ea typeface="Meiryo" pitchFamily="34" charset="-122"/>
                <a:cs typeface="Meiryo" pitchFamily="34" charset="-120"/>
              </a:rPr>
              <a:t>「約◯人に1人」は追跡期間の中央値18.2か月における発生率から計算した値で、原著の抄録にNNTの記載はない</a:t>
            </a:r>
            <a:endParaRPr lang="en-US" sz="1050" dirty="0"/>
          </a:p>
        </p:txBody>
      </p:sp>
      <p:sp>
        <p:nvSpPr>
          <p:cNvPr id="23" name="Text 2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期間を切り離した数字ではない。「1年半で」という枕詞をつけて使う。</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SUBGROUP (1/4)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サブグループ（1/4）糖尿病があってもなくても</a:t>
            </a:r>
            <a:endParaRPr lang="en-US" sz="2400" dirty="0"/>
          </a:p>
        </p:txBody>
      </p:sp>
      <p:sp>
        <p:nvSpPr>
          <p:cNvPr id="5" name="Shape 2"/>
          <p:cNvSpPr/>
          <p:nvPr/>
        </p:nvSpPr>
        <p:spPr>
          <a:xfrm>
            <a:off x="640080" y="1783080"/>
            <a:ext cx="5349240" cy="3977640"/>
          </a:xfrm>
          <a:prstGeom prst="roundRect">
            <a:avLst>
              <a:gd name="adj" fmla="val 2069"/>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03120"/>
            <a:ext cx="603504" cy="603504"/>
          </a:xfrm>
          <a:prstGeom prst="ellipse">
            <a:avLst/>
          </a:prstGeom>
          <a:solidFill>
            <a:srgbClr val="13202F"/>
          </a:solidFill>
          <a:ln w="15875">
            <a:solidFill>
              <a:srgbClr val="4FE0A8"/>
            </a:solidFill>
            <a:prstDash val="solid"/>
          </a:ln>
        </p:spPr>
      </p:sp>
      <p:pic>
        <p:nvPicPr>
          <p:cNvPr id="7" name="Image 1" descr="ic_users.png">    </p:cNvPr>
          <p:cNvPicPr>
            <a:picLocks noChangeAspect="1"/>
          </p:cNvPicPr>
          <p:nvPr/>
        </p:nvPicPr>
        <p:blipFill>
          <a:blip r:embed="rId2"/>
          <a:stretch>
            <a:fillRect/>
          </a:stretch>
        </p:blipFill>
        <p:spPr>
          <a:xfrm>
            <a:off x="1123066" y="2266066"/>
            <a:ext cx="277612" cy="277612"/>
          </a:xfrm>
          <a:prstGeom prst="rect">
            <a:avLst/>
          </a:prstGeom>
        </p:spPr>
      </p:pic>
      <p:sp>
        <p:nvSpPr>
          <p:cNvPr id="8" name="Text 4"/>
          <p:cNvSpPr/>
          <p:nvPr/>
        </p:nvSpPr>
        <p:spPr>
          <a:xfrm>
            <a:off x="1783080" y="214884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糖尿病なし（2,605例）</a:t>
            </a:r>
            <a:endParaRPr lang="en-US" sz="1500" dirty="0"/>
          </a:p>
        </p:txBody>
      </p:sp>
      <p:sp>
        <p:nvSpPr>
          <p:cNvPr id="9" name="Text 5"/>
          <p:cNvSpPr/>
          <p:nvPr/>
        </p:nvSpPr>
        <p:spPr>
          <a:xfrm>
            <a:off x="960120" y="2834640"/>
            <a:ext cx="4709160" cy="640080"/>
          </a:xfrm>
          <a:prstGeom prst="rect">
            <a:avLst/>
          </a:prstGeom>
          <a:noFill/>
          <a:ln/>
        </p:spPr>
        <p:txBody>
          <a:bodyPr wrap="square" lIns="0" tIns="0" rIns="0" bIns="0" rtlCol="0" anchor="ctr"/>
          <a:lstStyle/>
          <a:p>
            <a:pPr indent="0" marL="0">
              <a:buNone/>
            </a:pPr>
            <a:r>
              <a:rPr lang="en-US" sz="3000" b="1" dirty="0">
                <a:solidFill>
                  <a:srgbClr val="4FE0A8"/>
                </a:solidFill>
                <a:latin typeface="Meiryo" pitchFamily="34" charset="0"/>
                <a:ea typeface="Meiryo" pitchFamily="34" charset="-122"/>
                <a:cs typeface="Meiryo" pitchFamily="34" charset="-120"/>
              </a:rPr>
              <a:t>HR 0.73</a:t>
            </a:r>
            <a:endParaRPr lang="en-US" sz="3000" dirty="0"/>
          </a:p>
        </p:txBody>
      </p:sp>
      <p:sp>
        <p:nvSpPr>
          <p:cNvPr id="10" name="Text 6"/>
          <p:cNvSpPr/>
          <p:nvPr/>
        </p:nvSpPr>
        <p:spPr>
          <a:xfrm>
            <a:off x="960120" y="3611880"/>
            <a:ext cx="4434840" cy="20116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13.2%対17.7%</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95%CI 0.60〜0.88</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171例対231例</a:t>
            </a:r>
            <a:endParaRPr lang="en-US" sz="1250" dirty="0"/>
          </a:p>
        </p:txBody>
      </p:sp>
      <p:sp>
        <p:nvSpPr>
          <p:cNvPr id="11" name="Shape 7"/>
          <p:cNvSpPr/>
          <p:nvPr/>
        </p:nvSpPr>
        <p:spPr>
          <a:xfrm>
            <a:off x="6172200" y="1783080"/>
            <a:ext cx="5349240" cy="3977640"/>
          </a:xfrm>
          <a:prstGeom prst="roundRect">
            <a:avLst>
              <a:gd name="adj" fmla="val 2069"/>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Shape 8"/>
          <p:cNvSpPr/>
          <p:nvPr/>
        </p:nvSpPr>
        <p:spPr>
          <a:xfrm>
            <a:off x="6492240" y="2103120"/>
            <a:ext cx="603504" cy="603504"/>
          </a:xfrm>
          <a:prstGeom prst="ellipse">
            <a:avLst/>
          </a:prstGeom>
          <a:solidFill>
            <a:srgbClr val="13202F"/>
          </a:solidFill>
          <a:ln w="15875">
            <a:solidFill>
              <a:srgbClr val="4FE0A8"/>
            </a:solidFill>
            <a:prstDash val="solid"/>
          </a:ln>
        </p:spPr>
      </p:sp>
      <p:pic>
        <p:nvPicPr>
          <p:cNvPr id="13" name="Image 2" descr="ic_drop.png">    </p:cNvPr>
          <p:cNvPicPr>
            <a:picLocks noChangeAspect="1"/>
          </p:cNvPicPr>
          <p:nvPr/>
        </p:nvPicPr>
        <p:blipFill>
          <a:blip r:embed="rId3"/>
          <a:stretch>
            <a:fillRect/>
          </a:stretch>
        </p:blipFill>
        <p:spPr>
          <a:xfrm>
            <a:off x="6655186" y="2266066"/>
            <a:ext cx="277612" cy="277612"/>
          </a:xfrm>
          <a:prstGeom prst="rect">
            <a:avLst/>
          </a:prstGeom>
        </p:spPr>
      </p:pic>
      <p:sp>
        <p:nvSpPr>
          <p:cNvPr id="14" name="Text 9"/>
          <p:cNvSpPr/>
          <p:nvPr/>
        </p:nvSpPr>
        <p:spPr>
          <a:xfrm>
            <a:off x="7315200" y="214884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糖尿病あり（2,139例）</a:t>
            </a:r>
            <a:endParaRPr lang="en-US" sz="1500" dirty="0"/>
          </a:p>
        </p:txBody>
      </p:sp>
      <p:sp>
        <p:nvSpPr>
          <p:cNvPr id="15" name="Text 10"/>
          <p:cNvSpPr/>
          <p:nvPr/>
        </p:nvSpPr>
        <p:spPr>
          <a:xfrm>
            <a:off x="6492240" y="2834640"/>
            <a:ext cx="4709160" cy="640080"/>
          </a:xfrm>
          <a:prstGeom prst="rect">
            <a:avLst/>
          </a:prstGeom>
          <a:noFill/>
          <a:ln/>
        </p:spPr>
        <p:txBody>
          <a:bodyPr wrap="square" lIns="0" tIns="0" rIns="0" bIns="0" rtlCol="0" anchor="ctr"/>
          <a:lstStyle/>
          <a:p>
            <a:pPr indent="0" marL="0">
              <a:buNone/>
            </a:pPr>
            <a:r>
              <a:rPr lang="en-US" sz="3000" b="1" dirty="0">
                <a:solidFill>
                  <a:srgbClr val="4FE0A8"/>
                </a:solidFill>
                <a:latin typeface="Meiryo" pitchFamily="34" charset="0"/>
                <a:ea typeface="Meiryo" pitchFamily="34" charset="-122"/>
                <a:cs typeface="Meiryo" pitchFamily="34" charset="-120"/>
              </a:rPr>
              <a:t>HR 0.75</a:t>
            </a:r>
            <a:endParaRPr lang="en-US" sz="3000" dirty="0"/>
          </a:p>
        </p:txBody>
      </p:sp>
      <p:sp>
        <p:nvSpPr>
          <p:cNvPr id="16" name="Text 11"/>
          <p:cNvSpPr/>
          <p:nvPr/>
        </p:nvSpPr>
        <p:spPr>
          <a:xfrm>
            <a:off x="6492240" y="3611880"/>
            <a:ext cx="4434840" cy="20116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20.0%対25.5%</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95%CI 0.63〜0.90</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215例対271例</a:t>
            </a:r>
            <a:endParaRPr lang="en-US" sz="1250" dirty="0"/>
          </a:p>
        </p:txBody>
      </p:sp>
      <p:sp>
        <p:nvSpPr>
          <p:cNvPr id="17" name="Text 12"/>
          <p:cNvSpPr/>
          <p:nvPr/>
        </p:nvSpPr>
        <p:spPr>
          <a:xfrm>
            <a:off x="658368" y="5852160"/>
            <a:ext cx="10881360" cy="365760"/>
          </a:xfrm>
          <a:prstGeom prst="rect">
            <a:avLst/>
          </a:prstGeom>
          <a:noFill/>
          <a:ln/>
        </p:spPr>
        <p:txBody>
          <a:bodyPr wrap="square" lIns="0" tIns="0" rIns="0" bIns="0" rtlCol="0" anchor="ctr"/>
          <a:lstStyle/>
          <a:p>
            <a:pPr indent="0" marL="0">
              <a:buNone/>
            </a:pPr>
            <a:r>
              <a:rPr lang="en-US" sz="1150" dirty="0">
                <a:solidFill>
                  <a:srgbClr val="FFC46B"/>
                </a:solidFill>
                <a:latin typeface="Meiryo" pitchFamily="34" charset="0"/>
                <a:ea typeface="Meiryo" pitchFamily="34" charset="-122"/>
                <a:cs typeface="Meiryo" pitchFamily="34" charset="-120"/>
              </a:rPr>
              <a:t>交互作用のP値は0.80。この試験の結論を最も強く支えている解析</a:t>
            </a:r>
            <a:endParaRPr lang="en-US" sz="1150" dirty="0"/>
          </a:p>
        </p:txBody>
      </p:sp>
      <p:sp>
        <p:nvSpPr>
          <p:cNvPr id="18" name="Text 13"/>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Petrie MC, et al. JAMA 2020;323:1353-1368</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SUBGROUP (2/4)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サブグループ（2/4）糖尿病予備群でも効いた</a:t>
            </a:r>
            <a:endParaRPr lang="en-US" sz="2400" dirty="0"/>
          </a:p>
        </p:txBody>
      </p:sp>
      <p:sp>
        <p:nvSpPr>
          <p:cNvPr id="5" name="Shape 2"/>
          <p:cNvSpPr/>
          <p:nvPr/>
        </p:nvSpPr>
        <p:spPr>
          <a:xfrm>
            <a:off x="640080" y="1783080"/>
            <a:ext cx="10881360" cy="1371600"/>
          </a:xfrm>
          <a:prstGeom prst="roundRect">
            <a:avLst>
              <a:gd name="adj" fmla="val 6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10241280" cy="1371600"/>
          </a:xfrm>
          <a:prstGeom prst="rect">
            <a:avLst/>
          </a:prstGeom>
          <a:noFill/>
          <a:ln/>
        </p:spPr>
        <p:txBody>
          <a:bodyPr wrap="square" lIns="0" tIns="0" rIns="0" bIns="0" rtlCol="0" anchor="ctr"/>
          <a:lstStyle/>
          <a:p>
            <a:pPr indent="0" marL="0">
              <a:lnSpc>
                <a:spcPct val="115000"/>
              </a:lnSpc>
              <a:buNone/>
            </a:pPr>
            <a:r>
              <a:rPr lang="en-US" sz="1400" dirty="0">
                <a:solidFill>
                  <a:srgbClr val="C3D0DC"/>
                </a:solidFill>
                <a:latin typeface="Meiryo" pitchFamily="34" charset="0"/>
                <a:ea typeface="Meiryo" pitchFamily="34" charset="-122"/>
                <a:cs typeface="Meiryo" pitchFamily="34" charset="-120"/>
              </a:rPr>
              <a:t>「糖尿病がないだけで、実は血糖が高い人に効いているのでは」という疑いに答えるため、</a:t>
            </a:r>
            <a:endParaRPr lang="en-US" sz="1400" dirty="0"/>
          </a:p>
          <a:p>
            <a:pPr indent="0" marL="0">
              <a:lnSpc>
                <a:spcPct val="115000"/>
              </a:lnSpc>
              <a:buNone/>
            </a:pPr>
            <a:r>
              <a:rPr lang="en-US" sz="1400" dirty="0">
                <a:solidFill>
                  <a:srgbClr val="C3D0DC"/>
                </a:solidFill>
                <a:latin typeface="Meiryo" pitchFamily="34" charset="0"/>
                <a:ea typeface="Meiryo" pitchFamily="34" charset="-122"/>
                <a:cs typeface="Meiryo" pitchFamily="34" charset="-120"/>
              </a:rPr>
              <a:t>糖尿病のない2,605例をHbA1cで2つに割って解析した</a:t>
            </a:r>
            <a:endParaRPr lang="en-US" sz="1400" dirty="0"/>
          </a:p>
        </p:txBody>
      </p:sp>
      <p:sp>
        <p:nvSpPr>
          <p:cNvPr id="7" name="Shape 4"/>
          <p:cNvSpPr/>
          <p:nvPr/>
        </p:nvSpPr>
        <p:spPr>
          <a:xfrm>
            <a:off x="640080" y="3429000"/>
            <a:ext cx="10881360" cy="960120"/>
          </a:xfrm>
          <a:prstGeom prst="roundRect">
            <a:avLst>
              <a:gd name="adj" fmla="val 8571"/>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8" name="Text 5"/>
          <p:cNvSpPr/>
          <p:nvPr/>
        </p:nvSpPr>
        <p:spPr>
          <a:xfrm>
            <a:off x="960120" y="3429000"/>
            <a:ext cx="5120640" cy="960120"/>
          </a:xfrm>
          <a:prstGeom prst="rect">
            <a:avLst/>
          </a:prstGeom>
          <a:noFill/>
          <a:ln/>
        </p:spPr>
        <p:txBody>
          <a:bodyPr wrap="square" lIns="0" tIns="0" rIns="0" bIns="0" rtlCol="0" anchor="ctr"/>
          <a:lstStyle/>
          <a:p>
            <a:pPr indent="0" marL="0">
              <a:lnSpc>
                <a:spcPct val="105000"/>
              </a:lnSpc>
              <a:buNone/>
            </a:pPr>
            <a:r>
              <a:rPr lang="en-US" sz="1350" b="1" dirty="0">
                <a:solidFill>
                  <a:srgbClr val="4FE0A8"/>
                </a:solidFill>
                <a:latin typeface="Meiryo" pitchFamily="34" charset="0"/>
                <a:ea typeface="Meiryo" pitchFamily="34" charset="-122"/>
                <a:cs typeface="Meiryo" pitchFamily="34" charset="-120"/>
              </a:rPr>
              <a:t>HbA1cが5.7%未満（857例）</a:t>
            </a:r>
            <a:endParaRPr lang="en-US" sz="1350" dirty="0"/>
          </a:p>
        </p:txBody>
      </p:sp>
      <p:sp>
        <p:nvSpPr>
          <p:cNvPr id="9" name="Text 6"/>
          <p:cNvSpPr/>
          <p:nvPr/>
        </p:nvSpPr>
        <p:spPr>
          <a:xfrm>
            <a:off x="6263640" y="3429000"/>
            <a:ext cx="1920240" cy="960120"/>
          </a:xfrm>
          <a:prstGeom prst="rect">
            <a:avLst/>
          </a:prstGeom>
          <a:noFill/>
          <a:ln/>
        </p:spPr>
        <p:txBody>
          <a:bodyPr wrap="square" lIns="0" tIns="0" rIns="0" bIns="0" rtlCol="0" anchor="ctr"/>
          <a:lstStyle/>
          <a:p>
            <a:pPr indent="0" marL="0">
              <a:buNone/>
            </a:pPr>
            <a:r>
              <a:rPr lang="en-US" sz="2000" b="1" dirty="0">
                <a:solidFill>
                  <a:srgbClr val="4FE0A8"/>
                </a:solidFill>
                <a:latin typeface="Meiryo" pitchFamily="34" charset="0"/>
                <a:ea typeface="Meiryo" pitchFamily="34" charset="-122"/>
                <a:cs typeface="Meiryo" pitchFamily="34" charset="-120"/>
              </a:rPr>
              <a:t>HR 0.67</a:t>
            </a:r>
            <a:endParaRPr lang="en-US" sz="2000" dirty="0"/>
          </a:p>
        </p:txBody>
      </p:sp>
      <p:sp>
        <p:nvSpPr>
          <p:cNvPr id="10" name="Text 7"/>
          <p:cNvSpPr/>
          <p:nvPr/>
        </p:nvSpPr>
        <p:spPr>
          <a:xfrm>
            <a:off x="8366760" y="3429000"/>
            <a:ext cx="2880360" cy="960120"/>
          </a:xfrm>
          <a:prstGeom prst="rect">
            <a:avLst/>
          </a:prstGeom>
          <a:noFill/>
          <a:ln/>
        </p:spPr>
        <p:txBody>
          <a:bodyPr wrap="square" lIns="0" tIns="0" rIns="0" bIns="0" rtlCol="0" anchor="ctr"/>
          <a:lstStyle/>
          <a:p>
            <a:pPr indent="0" marL="0">
              <a:lnSpc>
                <a:spcPct val="105000"/>
              </a:lnSpc>
              <a:buNone/>
            </a:pPr>
            <a:r>
              <a:rPr lang="en-US" sz="1200" dirty="0">
                <a:solidFill>
                  <a:srgbClr val="C3D0DC"/>
                </a:solidFill>
                <a:latin typeface="Meiryo" pitchFamily="34" charset="0"/>
                <a:ea typeface="Meiryo" pitchFamily="34" charset="-122"/>
                <a:cs typeface="Meiryo" pitchFamily="34" charset="-120"/>
              </a:rPr>
              <a:t>12.1%対16.9%・95%CI 0.47〜0.96</a:t>
            </a:r>
            <a:endParaRPr lang="en-US" sz="1200" dirty="0"/>
          </a:p>
        </p:txBody>
      </p:sp>
      <p:sp>
        <p:nvSpPr>
          <p:cNvPr id="11" name="Shape 8"/>
          <p:cNvSpPr/>
          <p:nvPr/>
        </p:nvSpPr>
        <p:spPr>
          <a:xfrm>
            <a:off x="640080" y="4526280"/>
            <a:ext cx="10881360" cy="960120"/>
          </a:xfrm>
          <a:prstGeom prst="roundRect">
            <a:avLst>
              <a:gd name="adj" fmla="val 8571"/>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Text 9"/>
          <p:cNvSpPr/>
          <p:nvPr/>
        </p:nvSpPr>
        <p:spPr>
          <a:xfrm>
            <a:off x="960120" y="4526280"/>
            <a:ext cx="5120640" cy="960120"/>
          </a:xfrm>
          <a:prstGeom prst="rect">
            <a:avLst/>
          </a:prstGeom>
          <a:noFill/>
          <a:ln/>
        </p:spPr>
        <p:txBody>
          <a:bodyPr wrap="square" lIns="0" tIns="0" rIns="0" bIns="0" rtlCol="0" anchor="ctr"/>
          <a:lstStyle/>
          <a:p>
            <a:pPr indent="0" marL="0">
              <a:lnSpc>
                <a:spcPct val="105000"/>
              </a:lnSpc>
              <a:buNone/>
            </a:pPr>
            <a:r>
              <a:rPr lang="en-US" sz="1350" b="1" dirty="0">
                <a:solidFill>
                  <a:srgbClr val="4FE0A8"/>
                </a:solidFill>
                <a:latin typeface="Meiryo" pitchFamily="34" charset="0"/>
                <a:ea typeface="Meiryo" pitchFamily="34" charset="-122"/>
                <a:cs typeface="Meiryo" pitchFamily="34" charset="-120"/>
              </a:rPr>
              <a:t>HbA1cが5.7%以上（1,748例）</a:t>
            </a:r>
            <a:endParaRPr lang="en-US" sz="1350" dirty="0"/>
          </a:p>
        </p:txBody>
      </p:sp>
      <p:sp>
        <p:nvSpPr>
          <p:cNvPr id="13" name="Text 10"/>
          <p:cNvSpPr/>
          <p:nvPr/>
        </p:nvSpPr>
        <p:spPr>
          <a:xfrm>
            <a:off x="6263640" y="4526280"/>
            <a:ext cx="1920240" cy="960120"/>
          </a:xfrm>
          <a:prstGeom prst="rect">
            <a:avLst/>
          </a:prstGeom>
          <a:noFill/>
          <a:ln/>
        </p:spPr>
        <p:txBody>
          <a:bodyPr wrap="square" lIns="0" tIns="0" rIns="0" bIns="0" rtlCol="0" anchor="ctr"/>
          <a:lstStyle/>
          <a:p>
            <a:pPr indent="0" marL="0">
              <a:buNone/>
            </a:pPr>
            <a:r>
              <a:rPr lang="en-US" sz="2000" b="1" dirty="0">
                <a:solidFill>
                  <a:srgbClr val="4FE0A8"/>
                </a:solidFill>
                <a:latin typeface="Meiryo" pitchFamily="34" charset="0"/>
                <a:ea typeface="Meiryo" pitchFamily="34" charset="-122"/>
                <a:cs typeface="Meiryo" pitchFamily="34" charset="-120"/>
              </a:rPr>
              <a:t>HR 0.74</a:t>
            </a:r>
            <a:endParaRPr lang="en-US" sz="2000" dirty="0"/>
          </a:p>
        </p:txBody>
      </p:sp>
      <p:sp>
        <p:nvSpPr>
          <p:cNvPr id="14" name="Text 11"/>
          <p:cNvSpPr/>
          <p:nvPr/>
        </p:nvSpPr>
        <p:spPr>
          <a:xfrm>
            <a:off x="8366760" y="4526280"/>
            <a:ext cx="2880360" cy="960120"/>
          </a:xfrm>
          <a:prstGeom prst="rect">
            <a:avLst/>
          </a:prstGeom>
          <a:noFill/>
          <a:ln/>
        </p:spPr>
        <p:txBody>
          <a:bodyPr wrap="square" lIns="0" tIns="0" rIns="0" bIns="0" rtlCol="0" anchor="ctr"/>
          <a:lstStyle/>
          <a:p>
            <a:pPr indent="0" marL="0">
              <a:lnSpc>
                <a:spcPct val="105000"/>
              </a:lnSpc>
              <a:buNone/>
            </a:pPr>
            <a:r>
              <a:rPr lang="en-US" sz="1200" dirty="0">
                <a:solidFill>
                  <a:srgbClr val="C3D0DC"/>
                </a:solidFill>
                <a:latin typeface="Meiryo" pitchFamily="34" charset="0"/>
                <a:ea typeface="Meiryo" pitchFamily="34" charset="-122"/>
                <a:cs typeface="Meiryo" pitchFamily="34" charset="-120"/>
              </a:rPr>
              <a:t>13.7%対18.0%・95%CI 0.59〜0.94</a:t>
            </a:r>
            <a:endParaRPr lang="en-US" sz="1200" dirty="0"/>
          </a:p>
        </p:txBody>
      </p:sp>
      <p:sp>
        <p:nvSpPr>
          <p:cNvPr id="15" name="Shape 12"/>
          <p:cNvSpPr/>
          <p:nvPr/>
        </p:nvSpPr>
        <p:spPr>
          <a:xfrm>
            <a:off x="640080" y="5623560"/>
            <a:ext cx="10881360" cy="594360"/>
          </a:xfrm>
          <a:prstGeom prst="roundRect">
            <a:avLst>
              <a:gd name="adj" fmla="val 13846"/>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Text 13"/>
          <p:cNvSpPr/>
          <p:nvPr/>
        </p:nvSpPr>
        <p:spPr>
          <a:xfrm>
            <a:off x="960120" y="5623560"/>
            <a:ext cx="10241280" cy="5943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交互作用のP値は0.72。血糖がまったく高くない人でも効果は同じ方向に出ていた</a:t>
            </a:r>
            <a:endParaRPr lang="en-US" sz="1250" dirty="0"/>
          </a:p>
        </p:txBody>
      </p:sp>
      <p:sp>
        <p:nvSpPr>
          <p:cNvPr id="17"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Petrie MC, et al. JAMA 2020;323:1353-1368</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SUBGROUP (3/4)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サブグループ（3/4）高齢者でこそ効いていた</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8FB0D6"/>
                </a:solidFill>
                <a:latin typeface="Meiryo" pitchFamily="34" charset="0"/>
                <a:ea typeface="Meiryo" pitchFamily="34" charset="-122"/>
                <a:cs typeface="Meiryo" pitchFamily="34" charset="-120"/>
              </a:rPr>
              <a:t>55歳未満（636例・13.4%）</a:t>
            </a:r>
            <a:endParaRPr lang="en-US" sz="1300" dirty="0"/>
          </a:p>
        </p:txBody>
      </p:sp>
      <p:sp>
        <p:nvSpPr>
          <p:cNvPr id="7" name="Text 4"/>
          <p:cNvSpPr/>
          <p:nvPr/>
        </p:nvSpPr>
        <p:spPr>
          <a:xfrm>
            <a:off x="6263640" y="1783080"/>
            <a:ext cx="1920240" cy="914400"/>
          </a:xfrm>
          <a:prstGeom prst="rect">
            <a:avLst/>
          </a:prstGeom>
          <a:noFill/>
          <a:ln/>
        </p:spPr>
        <p:txBody>
          <a:bodyPr wrap="square" lIns="0" tIns="0" rIns="0" bIns="0" rtlCol="0" anchor="ctr"/>
          <a:lstStyle/>
          <a:p>
            <a:pPr indent="0" marL="0">
              <a:buNone/>
            </a:pPr>
            <a:r>
              <a:rPr lang="en-US" sz="1900" b="1" dirty="0">
                <a:solidFill>
                  <a:srgbClr val="8FB0D6"/>
                </a:solidFill>
                <a:latin typeface="Meiryo" pitchFamily="34" charset="0"/>
                <a:ea typeface="Meiryo" pitchFamily="34" charset="-122"/>
                <a:cs typeface="Meiryo" pitchFamily="34" charset="-120"/>
              </a:rPr>
              <a:t>HR 0.87</a:t>
            </a:r>
            <a:endParaRPr lang="en-US" sz="1900" dirty="0"/>
          </a:p>
        </p:txBody>
      </p:sp>
      <p:sp>
        <p:nvSpPr>
          <p:cNvPr id="8" name="Text 5"/>
          <p:cNvSpPr/>
          <p:nvPr/>
        </p:nvSpPr>
        <p:spPr>
          <a:xfrm>
            <a:off x="8366760" y="1783080"/>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0.60〜1.28・信頼区間は1をまたぐ</a:t>
            </a:r>
            <a:endParaRPr lang="en-US" sz="115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4FE0A8"/>
                </a:solidFill>
                <a:latin typeface="Meiryo" pitchFamily="34" charset="0"/>
                <a:ea typeface="Meiryo" pitchFamily="34" charset="-122"/>
                <a:cs typeface="Meiryo" pitchFamily="34" charset="-120"/>
              </a:rPr>
              <a:t>55〜64歳（1,242例・26.2%）</a:t>
            </a:r>
            <a:endParaRPr lang="en-US" sz="1300" dirty="0"/>
          </a:p>
        </p:txBody>
      </p:sp>
      <p:sp>
        <p:nvSpPr>
          <p:cNvPr id="11" name="Text 8"/>
          <p:cNvSpPr/>
          <p:nvPr/>
        </p:nvSpPr>
        <p:spPr>
          <a:xfrm>
            <a:off x="6263640" y="2816352"/>
            <a:ext cx="192024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0.71</a:t>
            </a:r>
            <a:endParaRPr lang="en-US" sz="1900" dirty="0"/>
          </a:p>
        </p:txBody>
      </p:sp>
      <p:sp>
        <p:nvSpPr>
          <p:cNvPr id="12" name="Text 9"/>
          <p:cNvSpPr/>
          <p:nvPr/>
        </p:nvSpPr>
        <p:spPr>
          <a:xfrm>
            <a:off x="8366760" y="2816352"/>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0.55〜0.93</a:t>
            </a:r>
            <a:endParaRPr lang="en-US" sz="115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4FE0A8"/>
                </a:solidFill>
                <a:latin typeface="Meiryo" pitchFamily="34" charset="0"/>
                <a:ea typeface="Meiryo" pitchFamily="34" charset="-122"/>
                <a:cs typeface="Meiryo" pitchFamily="34" charset="-120"/>
              </a:rPr>
              <a:t>65〜74歳（1,717例・36.2%）</a:t>
            </a:r>
            <a:endParaRPr lang="en-US" sz="1300" dirty="0"/>
          </a:p>
        </p:txBody>
      </p:sp>
      <p:sp>
        <p:nvSpPr>
          <p:cNvPr id="15" name="Text 12"/>
          <p:cNvSpPr/>
          <p:nvPr/>
        </p:nvSpPr>
        <p:spPr>
          <a:xfrm>
            <a:off x="6263640" y="3849624"/>
            <a:ext cx="192024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0.76</a:t>
            </a:r>
            <a:endParaRPr lang="en-US" sz="1900" dirty="0"/>
          </a:p>
        </p:txBody>
      </p:sp>
      <p:sp>
        <p:nvSpPr>
          <p:cNvPr id="16" name="Text 13"/>
          <p:cNvSpPr/>
          <p:nvPr/>
        </p:nvSpPr>
        <p:spPr>
          <a:xfrm>
            <a:off x="8366760" y="3849624"/>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0.61〜0.95</a:t>
            </a:r>
            <a:endParaRPr lang="en-US" sz="115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5120640" cy="914400"/>
          </a:xfrm>
          <a:prstGeom prst="rect">
            <a:avLst/>
          </a:prstGeom>
          <a:noFill/>
          <a:ln/>
        </p:spPr>
        <p:txBody>
          <a:bodyPr wrap="square" lIns="0" tIns="0" rIns="0" bIns="0" rtlCol="0" anchor="ctr"/>
          <a:lstStyle/>
          <a:p>
            <a:pPr indent="0" marL="0">
              <a:lnSpc>
                <a:spcPct val="105000"/>
              </a:lnSpc>
              <a:buNone/>
            </a:pPr>
            <a:r>
              <a:rPr lang="en-US" sz="1300" b="1" dirty="0">
                <a:solidFill>
                  <a:srgbClr val="4FE0A8"/>
                </a:solidFill>
                <a:latin typeface="Meiryo" pitchFamily="34" charset="0"/>
                <a:ea typeface="Meiryo" pitchFamily="34" charset="-122"/>
                <a:cs typeface="Meiryo" pitchFamily="34" charset="-120"/>
              </a:rPr>
              <a:t>75歳以上（1,149例・24.2%）</a:t>
            </a:r>
            <a:endParaRPr lang="en-US" sz="1300" dirty="0"/>
          </a:p>
        </p:txBody>
      </p:sp>
      <p:sp>
        <p:nvSpPr>
          <p:cNvPr id="19" name="Text 16"/>
          <p:cNvSpPr/>
          <p:nvPr/>
        </p:nvSpPr>
        <p:spPr>
          <a:xfrm>
            <a:off x="6263640" y="4882896"/>
            <a:ext cx="192024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0.68</a:t>
            </a:r>
            <a:endParaRPr lang="en-US" sz="1900" dirty="0"/>
          </a:p>
        </p:txBody>
      </p:sp>
      <p:sp>
        <p:nvSpPr>
          <p:cNvPr id="20" name="Text 17"/>
          <p:cNvSpPr/>
          <p:nvPr/>
        </p:nvSpPr>
        <p:spPr>
          <a:xfrm>
            <a:off x="8366760" y="4882896"/>
            <a:ext cx="28803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0.53〜0.88・最も効果が大きい</a:t>
            </a:r>
            <a:endParaRPr lang="en-US" sz="1150" dirty="0"/>
          </a:p>
        </p:txBody>
      </p:sp>
      <p:sp>
        <p:nvSpPr>
          <p:cNvPr id="21" name="Text 18"/>
          <p:cNvSpPr/>
          <p:nvPr/>
        </p:nvSpPr>
        <p:spPr>
          <a:xfrm>
            <a:off x="658368" y="5760720"/>
            <a:ext cx="10881360" cy="502920"/>
          </a:xfrm>
          <a:prstGeom prst="rect">
            <a:avLst/>
          </a:prstGeom>
          <a:noFill/>
          <a:ln/>
        </p:spPr>
        <p:txBody>
          <a:bodyPr wrap="square" lIns="0" tIns="0" rIns="0" bIns="0" rtlCol="0" anchor="ctr"/>
          <a:lstStyle/>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交互作用のP値は0.76。プラセボ群のイベント率は100人年あたり13.6・15.7・15.1・18.0と、高齢ほど高い。</a:t>
            </a:r>
            <a:endParaRPr lang="en-US" sz="1100" dirty="0"/>
          </a:p>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有害事象と中止は加齢とともに増えたが、どの年齢層でもダパグリフロジン群で多くはなかった</a:t>
            </a:r>
            <a:endParaRPr lang="en-US" sz="1100" dirty="0"/>
          </a:p>
        </p:txBody>
      </p:sp>
      <p:sp>
        <p:nvSpPr>
          <p:cNvPr id="22" name="Text 19"/>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Martinez FA, et al. Circulation 2020;141:100-111</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SUBGROUP (4/4)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サブグループ（4/4）腎機能が悪くても効果は同じ</a:t>
            </a:r>
            <a:endParaRPr lang="en-US" sz="2400" dirty="0"/>
          </a:p>
        </p:txBody>
      </p:sp>
      <p:sp>
        <p:nvSpPr>
          <p:cNvPr id="5" name="Shape 2"/>
          <p:cNvSpPr/>
          <p:nvPr/>
        </p:nvSpPr>
        <p:spPr>
          <a:xfrm>
            <a:off x="640080" y="1783080"/>
            <a:ext cx="5349240" cy="2377440"/>
          </a:xfrm>
          <a:prstGeom prst="roundRect">
            <a:avLst>
              <a:gd name="adj" fmla="val 3462"/>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20116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eGFRが60未満（1,926例・41%）</a:t>
            </a:r>
            <a:endParaRPr lang="en-US" sz="1300" dirty="0"/>
          </a:p>
        </p:txBody>
      </p:sp>
      <p:sp>
        <p:nvSpPr>
          <p:cNvPr id="7" name="Text 4"/>
          <p:cNvSpPr/>
          <p:nvPr/>
        </p:nvSpPr>
        <p:spPr>
          <a:xfrm>
            <a:off x="960120" y="2468880"/>
            <a:ext cx="4709160" cy="731520"/>
          </a:xfrm>
          <a:prstGeom prst="rect">
            <a:avLst/>
          </a:prstGeom>
          <a:noFill/>
          <a:ln/>
        </p:spPr>
        <p:txBody>
          <a:bodyPr wrap="square" lIns="0" tIns="0" rIns="0" bIns="0" rtlCol="0" anchor="ctr"/>
          <a:lstStyle/>
          <a:p>
            <a:pPr indent="0" marL="0">
              <a:buNone/>
            </a:pPr>
            <a:r>
              <a:rPr lang="en-US" sz="3200" b="1" dirty="0">
                <a:solidFill>
                  <a:srgbClr val="4FE0A8"/>
                </a:solidFill>
                <a:latin typeface="Meiryo" pitchFamily="34" charset="0"/>
                <a:ea typeface="Meiryo" pitchFamily="34" charset="-122"/>
                <a:cs typeface="Meiryo" pitchFamily="34" charset="-120"/>
              </a:rPr>
              <a:t>HR 0.71</a:t>
            </a:r>
            <a:endParaRPr lang="en-US" sz="3200" dirty="0"/>
          </a:p>
        </p:txBody>
      </p:sp>
      <p:sp>
        <p:nvSpPr>
          <p:cNvPr id="8" name="Text 5"/>
          <p:cNvSpPr/>
          <p:nvPr/>
        </p:nvSpPr>
        <p:spPr>
          <a:xfrm>
            <a:off x="960120" y="3291840"/>
            <a:ext cx="4709160" cy="457200"/>
          </a:xfrm>
          <a:prstGeom prst="rect">
            <a:avLst/>
          </a:prstGeom>
          <a:noFill/>
          <a:ln/>
        </p:spPr>
        <p:txBody>
          <a:bodyPr wrap="square" lIns="0" tIns="0" rIns="0" bIns="0" rtlCol="0" anchor="ctr"/>
          <a:lstStyle/>
          <a:p>
            <a:pPr indent="0" marL="0">
              <a:buNone/>
            </a:pPr>
            <a:r>
              <a:rPr lang="en-US" sz="1250" dirty="0">
                <a:solidFill>
                  <a:srgbClr val="C3D0DC"/>
                </a:solidFill>
                <a:latin typeface="Meiryo" pitchFamily="34" charset="0"/>
                <a:ea typeface="Meiryo" pitchFamily="34" charset="-122"/>
                <a:cs typeface="Meiryo" pitchFamily="34" charset="-120"/>
              </a:rPr>
              <a:t>95%CI 0.59〜0.86</a:t>
            </a:r>
            <a:endParaRPr lang="en-US" sz="1250" dirty="0"/>
          </a:p>
        </p:txBody>
      </p:sp>
      <p:sp>
        <p:nvSpPr>
          <p:cNvPr id="9" name="Shape 6"/>
          <p:cNvSpPr/>
          <p:nvPr/>
        </p:nvSpPr>
        <p:spPr>
          <a:xfrm>
            <a:off x="6172200" y="1783080"/>
            <a:ext cx="5349240" cy="2377440"/>
          </a:xfrm>
          <a:prstGeom prst="roundRect">
            <a:avLst>
              <a:gd name="adj" fmla="val 3462"/>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6492240" y="20116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eGFRが60以上</a:t>
            </a:r>
            <a:endParaRPr lang="en-US" sz="1300" dirty="0"/>
          </a:p>
        </p:txBody>
      </p:sp>
      <p:sp>
        <p:nvSpPr>
          <p:cNvPr id="11" name="Text 8"/>
          <p:cNvSpPr/>
          <p:nvPr/>
        </p:nvSpPr>
        <p:spPr>
          <a:xfrm>
            <a:off x="6492240" y="2468880"/>
            <a:ext cx="4709160" cy="731520"/>
          </a:xfrm>
          <a:prstGeom prst="rect">
            <a:avLst/>
          </a:prstGeom>
          <a:noFill/>
          <a:ln/>
        </p:spPr>
        <p:txBody>
          <a:bodyPr wrap="square" lIns="0" tIns="0" rIns="0" bIns="0" rtlCol="0" anchor="ctr"/>
          <a:lstStyle/>
          <a:p>
            <a:pPr indent="0" marL="0">
              <a:buNone/>
            </a:pPr>
            <a:r>
              <a:rPr lang="en-US" sz="3200" b="1" dirty="0">
                <a:solidFill>
                  <a:srgbClr val="4FE0A8"/>
                </a:solidFill>
                <a:latin typeface="Meiryo" pitchFamily="34" charset="0"/>
                <a:ea typeface="Meiryo" pitchFamily="34" charset="-122"/>
                <a:cs typeface="Meiryo" pitchFamily="34" charset="-120"/>
              </a:rPr>
              <a:t>HR 0.77</a:t>
            </a:r>
            <a:endParaRPr lang="en-US" sz="3200" dirty="0"/>
          </a:p>
        </p:txBody>
      </p:sp>
      <p:sp>
        <p:nvSpPr>
          <p:cNvPr id="12" name="Text 9"/>
          <p:cNvSpPr/>
          <p:nvPr/>
        </p:nvSpPr>
        <p:spPr>
          <a:xfrm>
            <a:off x="6492240" y="3291840"/>
            <a:ext cx="4709160" cy="457200"/>
          </a:xfrm>
          <a:prstGeom prst="rect">
            <a:avLst/>
          </a:prstGeom>
          <a:noFill/>
          <a:ln/>
        </p:spPr>
        <p:txBody>
          <a:bodyPr wrap="square" lIns="0" tIns="0" rIns="0" bIns="0" rtlCol="0" anchor="ctr"/>
          <a:lstStyle/>
          <a:p>
            <a:pPr indent="0" marL="0">
              <a:buNone/>
            </a:pPr>
            <a:r>
              <a:rPr lang="en-US" sz="1250" dirty="0">
                <a:solidFill>
                  <a:srgbClr val="C3D0DC"/>
                </a:solidFill>
                <a:latin typeface="Meiryo" pitchFamily="34" charset="0"/>
                <a:ea typeface="Meiryo" pitchFamily="34" charset="-122"/>
                <a:cs typeface="Meiryo" pitchFamily="34" charset="-120"/>
              </a:rPr>
              <a:t>95%CI 0.64〜0.93・交互作用のP値は0.54</a:t>
            </a:r>
            <a:endParaRPr lang="en-US" sz="1250" dirty="0"/>
          </a:p>
        </p:txBody>
      </p:sp>
      <p:sp>
        <p:nvSpPr>
          <p:cNvPr id="13" name="Shape 10"/>
          <p:cNvSpPr/>
          <p:nvPr/>
        </p:nvSpPr>
        <p:spPr>
          <a:xfrm>
            <a:off x="640080" y="4343400"/>
            <a:ext cx="10881360" cy="1417320"/>
          </a:xfrm>
          <a:prstGeom prst="roundRect">
            <a:avLst>
              <a:gd name="adj" fmla="val 5806"/>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Shape 11"/>
          <p:cNvSpPr/>
          <p:nvPr/>
        </p:nvSpPr>
        <p:spPr>
          <a:xfrm>
            <a:off x="960120" y="4709160"/>
            <a:ext cx="603504" cy="603504"/>
          </a:xfrm>
          <a:prstGeom prst="ellipse">
            <a:avLst/>
          </a:prstGeom>
          <a:solidFill>
            <a:srgbClr val="13202F"/>
          </a:solidFill>
          <a:ln w="15875">
            <a:solidFill>
              <a:srgbClr val="8FB0D6"/>
            </a:solidFill>
            <a:prstDash val="solid"/>
          </a:ln>
        </p:spPr>
      </p:sp>
      <p:pic>
        <p:nvPicPr>
          <p:cNvPr id="15" name="Image 1" descr="ic_warn.png">    </p:cNvPr>
          <p:cNvPicPr>
            <a:picLocks noChangeAspect="1"/>
          </p:cNvPicPr>
          <p:nvPr/>
        </p:nvPicPr>
        <p:blipFill>
          <a:blip r:embed="rId2"/>
          <a:stretch>
            <a:fillRect/>
          </a:stretch>
        </p:blipFill>
        <p:spPr>
          <a:xfrm>
            <a:off x="1123066" y="4872106"/>
            <a:ext cx="277612" cy="277612"/>
          </a:xfrm>
          <a:prstGeom prst="rect">
            <a:avLst/>
          </a:prstGeom>
        </p:spPr>
      </p:pic>
      <p:sp>
        <p:nvSpPr>
          <p:cNvPr id="16" name="Text 12"/>
          <p:cNvSpPr/>
          <p:nvPr/>
        </p:nvSpPr>
        <p:spPr>
          <a:xfrm>
            <a:off x="1783080" y="4343400"/>
            <a:ext cx="9418320" cy="1417320"/>
          </a:xfrm>
          <a:prstGeom prst="rect">
            <a:avLst/>
          </a:prstGeom>
          <a:noFill/>
          <a:ln/>
        </p:spPr>
        <p:txBody>
          <a:bodyPr wrap="square" lIns="0" tIns="0" rIns="0" bIns="0" rtlCol="0" anchor="ctr"/>
          <a:lstStyle/>
          <a:p>
            <a:pPr indent="0" marL="0">
              <a:lnSpc>
                <a:spcPct val="115000"/>
              </a:lnSpc>
              <a:buNone/>
            </a:pPr>
            <a:r>
              <a:rPr lang="en-US" sz="1350" b="1" dirty="0">
                <a:solidFill>
                  <a:srgbClr val="8FB0D6"/>
                </a:solidFill>
                <a:latin typeface="Meiryo" pitchFamily="34" charset="0"/>
                <a:ea typeface="Meiryo" pitchFamily="34" charset="-122"/>
                <a:cs typeface="Meiryo" pitchFamily="34" charset="-120"/>
              </a:rPr>
              <a:t>ただし腎複合アウトカム（eGFRの50%以上の持続低下・末期腎不全・腎死）は減っていない。</a:t>
            </a:r>
            <a:endParaRPr lang="en-US" sz="1350" dirty="0"/>
          </a:p>
          <a:p>
            <a:pPr indent="0" marL="0">
              <a:lnSpc>
                <a:spcPct val="115000"/>
              </a:lnSpc>
              <a:buNone/>
            </a:pPr>
            <a:r>
              <a:rPr lang="en-US" sz="1350" b="1" dirty="0">
                <a:solidFill>
                  <a:srgbClr val="8FB0D6"/>
                </a:solidFill>
                <a:latin typeface="Meiryo" pitchFamily="34" charset="0"/>
                <a:ea typeface="Meiryo" pitchFamily="34" charset="-122"/>
                <a:cs typeface="Meiryo" pitchFamily="34" charset="-120"/>
              </a:rPr>
              <a:t>HR 0.71（95%CI 0.44〜1.16）P=0.17。イベント数が少なく、有意差はつかなかった</a:t>
            </a:r>
            <a:endParaRPr lang="en-US" sz="1350" dirty="0"/>
          </a:p>
        </p:txBody>
      </p:sp>
      <p:sp>
        <p:nvSpPr>
          <p:cNvPr id="17" name="Text 13"/>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Jhund PS, et al. Circulation 2021;143:298-309</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HOW TO READ SUBGROUPS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サブグループを、どう読むか</a:t>
            </a:r>
            <a:endParaRPr lang="en-US" sz="2400" dirty="0"/>
          </a:p>
        </p:txBody>
      </p:sp>
      <p:sp>
        <p:nvSpPr>
          <p:cNvPr id="5" name="Shape 2"/>
          <p:cNvSpPr/>
          <p:nvPr/>
        </p:nvSpPr>
        <p:spPr>
          <a:xfrm>
            <a:off x="640080" y="18745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32688" y="2203704"/>
            <a:ext cx="640080" cy="640080"/>
          </a:xfrm>
          <a:prstGeom prst="ellipse">
            <a:avLst/>
          </a:prstGeom>
          <a:solidFill>
            <a:srgbClr val="13202F"/>
          </a:solidFill>
          <a:ln w="15875">
            <a:solidFill>
              <a:srgbClr val="4FE0A8"/>
            </a:solidFill>
            <a:prstDash val="solid"/>
          </a:ln>
        </p:spPr>
      </p:sp>
      <p:pic>
        <p:nvPicPr>
          <p:cNvPr id="7" name="Image 1" descr="ic_check.png">    </p:cNvPr>
          <p:cNvPicPr>
            <a:picLocks noChangeAspect="1"/>
          </p:cNvPicPr>
          <p:nvPr/>
        </p:nvPicPr>
        <p:blipFill>
          <a:blip r:embed="rId2"/>
          <a:stretch>
            <a:fillRect/>
          </a:stretch>
        </p:blipFill>
        <p:spPr>
          <a:xfrm>
            <a:off x="1105510" y="2376526"/>
            <a:ext cx="294437" cy="294437"/>
          </a:xfrm>
          <a:prstGeom prst="rect">
            <a:avLst/>
          </a:prstGeom>
        </p:spPr>
      </p:pic>
      <p:sp>
        <p:nvSpPr>
          <p:cNvPr id="8" name="Text 4"/>
          <p:cNvSpPr/>
          <p:nvPr/>
        </p:nvSpPr>
        <p:spPr>
          <a:xfrm>
            <a:off x="1783080" y="2039112"/>
            <a:ext cx="9509760" cy="457200"/>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一貫していることが結論を強くしている</a:t>
            </a:r>
            <a:endParaRPr lang="en-US" sz="1500" dirty="0"/>
          </a:p>
        </p:txBody>
      </p:sp>
      <p:sp>
        <p:nvSpPr>
          <p:cNvPr id="9" name="Text 5"/>
          <p:cNvSpPr/>
          <p:nvPr/>
        </p:nvSpPr>
        <p:spPr>
          <a:xfrm>
            <a:off x="1783080" y="249631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糖尿病・年齢・腎機能・背景治療・フレイルのどれで割っても、ハザード比は0.6台から0.8台に収まっている</a:t>
            </a:r>
            <a:endParaRPr lang="en-US" sz="1150" dirty="0"/>
          </a:p>
        </p:txBody>
      </p:sp>
      <p:sp>
        <p:nvSpPr>
          <p:cNvPr id="10" name="Shape 6"/>
          <p:cNvSpPr/>
          <p:nvPr/>
        </p:nvSpPr>
        <p:spPr>
          <a:xfrm>
            <a:off x="640080" y="33375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932688" y="3666744"/>
            <a:ext cx="640080" cy="640080"/>
          </a:xfrm>
          <a:prstGeom prst="ellipse">
            <a:avLst/>
          </a:prstGeom>
          <a:solidFill>
            <a:srgbClr val="13202F"/>
          </a:solidFill>
          <a:ln w="15875">
            <a:solidFill>
              <a:srgbClr val="FFC46B"/>
            </a:solidFill>
            <a:prstDash val="solid"/>
          </a:ln>
        </p:spPr>
      </p:sp>
      <p:pic>
        <p:nvPicPr>
          <p:cNvPr id="12" name="Image 2" descr="ic_warn.png">    </p:cNvPr>
          <p:cNvPicPr>
            <a:picLocks noChangeAspect="1"/>
          </p:cNvPicPr>
          <p:nvPr/>
        </p:nvPicPr>
        <p:blipFill>
          <a:blip r:embed="rId3"/>
          <a:stretch>
            <a:fillRect/>
          </a:stretch>
        </p:blipFill>
        <p:spPr>
          <a:xfrm>
            <a:off x="1105510" y="3839566"/>
            <a:ext cx="294437" cy="294437"/>
          </a:xfrm>
          <a:prstGeom prst="rect">
            <a:avLst/>
          </a:prstGeom>
        </p:spPr>
      </p:pic>
      <p:sp>
        <p:nvSpPr>
          <p:cNvPr id="13" name="Text 8"/>
          <p:cNvSpPr/>
          <p:nvPr/>
        </p:nvSpPr>
        <p:spPr>
          <a:xfrm>
            <a:off x="1783080" y="3502152"/>
            <a:ext cx="9509760" cy="457200"/>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一部で信頼区間が1をまたぐのは、人数が少ないから</a:t>
            </a:r>
            <a:endParaRPr lang="en-US" sz="1500" dirty="0"/>
          </a:p>
        </p:txBody>
      </p:sp>
      <p:sp>
        <p:nvSpPr>
          <p:cNvPr id="14" name="Text 9"/>
          <p:cNvSpPr/>
          <p:nvPr/>
        </p:nvSpPr>
        <p:spPr>
          <a:xfrm>
            <a:off x="1783080" y="395935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55歳未満は636例しかいない。効果がないのではなく、その集団だけでは判定できないと読む</a:t>
            </a:r>
            <a:endParaRPr lang="en-US" sz="1150" dirty="0"/>
          </a:p>
        </p:txBody>
      </p:sp>
      <p:sp>
        <p:nvSpPr>
          <p:cNvPr id="15" name="Shape 10"/>
          <p:cNvSpPr/>
          <p:nvPr/>
        </p:nvSpPr>
        <p:spPr>
          <a:xfrm>
            <a:off x="640080" y="480060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32688" y="5129784"/>
            <a:ext cx="640080" cy="640080"/>
          </a:xfrm>
          <a:prstGeom prst="ellipse">
            <a:avLst/>
          </a:prstGeom>
          <a:solidFill>
            <a:srgbClr val="13202F"/>
          </a:solidFill>
          <a:ln w="15875">
            <a:solidFill>
              <a:srgbClr val="8FB0D6"/>
            </a:solidFill>
            <a:prstDash val="solid"/>
          </a:ln>
        </p:spPr>
      </p:sp>
      <p:pic>
        <p:nvPicPr>
          <p:cNvPr id="17" name="Image 3" descr="ic_balance.png">    </p:cNvPr>
          <p:cNvPicPr>
            <a:picLocks noChangeAspect="1"/>
          </p:cNvPicPr>
          <p:nvPr/>
        </p:nvPicPr>
        <p:blipFill>
          <a:blip r:embed="rId4"/>
          <a:stretch>
            <a:fillRect/>
          </a:stretch>
        </p:blipFill>
        <p:spPr>
          <a:xfrm>
            <a:off x="1105510" y="5302606"/>
            <a:ext cx="294437" cy="294437"/>
          </a:xfrm>
          <a:prstGeom prst="rect">
            <a:avLst/>
          </a:prstGeom>
        </p:spPr>
      </p:pic>
      <p:sp>
        <p:nvSpPr>
          <p:cNvPr id="18" name="Text 12"/>
          <p:cNvSpPr/>
          <p:nvPr/>
        </p:nvSpPr>
        <p:spPr>
          <a:xfrm>
            <a:off x="1783080" y="4965192"/>
            <a:ext cx="9509760" cy="457200"/>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相対効果が同じなら、元のリスクが高い人ほど絶対の得が大きい</a:t>
            </a:r>
            <a:endParaRPr lang="en-US" sz="1500" dirty="0"/>
          </a:p>
        </p:txBody>
      </p:sp>
      <p:sp>
        <p:nvSpPr>
          <p:cNvPr id="19" name="Text 13"/>
          <p:cNvSpPr/>
          <p:nvPr/>
        </p:nvSpPr>
        <p:spPr>
          <a:xfrm>
            <a:off x="1783080" y="542239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高齢・直近の心不全入院・フレイルという「使うのをためらう属性」ほど、実は得が大きくなる</a:t>
            </a:r>
            <a:endParaRPr lang="en-US" sz="115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サブグループは「誰に効くか」ではなく「結論が崩れないか」を見るために読む。</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ON TOP OF WHAT</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何に上乗せしても、上積みは残った</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548640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RAS阻害薬・β遮断薬・MRAの3剤すべてを内服</a:t>
            </a:r>
            <a:endParaRPr lang="en-US" sz="1250" dirty="0"/>
          </a:p>
        </p:txBody>
      </p:sp>
      <p:sp>
        <p:nvSpPr>
          <p:cNvPr id="7" name="Text 4"/>
          <p:cNvSpPr/>
          <p:nvPr/>
        </p:nvSpPr>
        <p:spPr>
          <a:xfrm>
            <a:off x="6629400" y="1783080"/>
            <a:ext cx="182880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0.72</a:t>
            </a:r>
            <a:endParaRPr lang="en-US" sz="1900" dirty="0"/>
          </a:p>
        </p:txBody>
      </p:sp>
      <p:sp>
        <p:nvSpPr>
          <p:cNvPr id="8" name="Text 5"/>
          <p:cNvSpPr/>
          <p:nvPr/>
        </p:nvSpPr>
        <p:spPr>
          <a:xfrm>
            <a:off x="8641080" y="1783080"/>
            <a:ext cx="26060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0.61〜0.86</a:t>
            </a:r>
            <a:endParaRPr lang="en-US" sz="115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548640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3剤がそろっていない</a:t>
            </a:r>
            <a:endParaRPr lang="en-US" sz="1250" dirty="0"/>
          </a:p>
        </p:txBody>
      </p:sp>
      <p:sp>
        <p:nvSpPr>
          <p:cNvPr id="11" name="Text 8"/>
          <p:cNvSpPr/>
          <p:nvPr/>
        </p:nvSpPr>
        <p:spPr>
          <a:xfrm>
            <a:off x="6629400" y="2816352"/>
            <a:ext cx="182880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0.77</a:t>
            </a:r>
            <a:endParaRPr lang="en-US" sz="1900" dirty="0"/>
          </a:p>
        </p:txBody>
      </p:sp>
      <p:sp>
        <p:nvSpPr>
          <p:cNvPr id="12" name="Text 9"/>
          <p:cNvSpPr/>
          <p:nvPr/>
        </p:nvSpPr>
        <p:spPr>
          <a:xfrm>
            <a:off x="8641080" y="2816352"/>
            <a:ext cx="26060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0.63〜0.94</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交互作用のP値は0.64</a:t>
            </a:r>
            <a:endParaRPr lang="en-US" sz="115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5486400" cy="914400"/>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ARNIを内服していた（508例・10.7%）</a:t>
            </a:r>
            <a:endParaRPr lang="en-US" sz="1250" dirty="0"/>
          </a:p>
        </p:txBody>
      </p:sp>
      <p:sp>
        <p:nvSpPr>
          <p:cNvPr id="15" name="Text 12"/>
          <p:cNvSpPr/>
          <p:nvPr/>
        </p:nvSpPr>
        <p:spPr>
          <a:xfrm>
            <a:off x="6629400" y="3849624"/>
            <a:ext cx="1828800" cy="914400"/>
          </a:xfrm>
          <a:prstGeom prst="rect">
            <a:avLst/>
          </a:prstGeom>
          <a:noFill/>
          <a:ln/>
        </p:spPr>
        <p:txBody>
          <a:bodyPr wrap="square" lIns="0" tIns="0" rIns="0" bIns="0" rtlCol="0" anchor="ctr"/>
          <a:lstStyle/>
          <a:p>
            <a:pPr indent="0" marL="0">
              <a:buNone/>
            </a:pPr>
            <a:r>
              <a:rPr lang="en-US" sz="1900" b="1" dirty="0">
                <a:solidFill>
                  <a:srgbClr val="8FB0D6"/>
                </a:solidFill>
                <a:latin typeface="Meiryo" pitchFamily="34" charset="0"/>
                <a:ea typeface="Meiryo" pitchFamily="34" charset="-122"/>
                <a:cs typeface="Meiryo" pitchFamily="34" charset="-120"/>
              </a:rPr>
              <a:t>HR 0.75</a:t>
            </a:r>
            <a:endParaRPr lang="en-US" sz="1900" dirty="0"/>
          </a:p>
        </p:txBody>
      </p:sp>
      <p:sp>
        <p:nvSpPr>
          <p:cNvPr id="16" name="Text 13"/>
          <p:cNvSpPr/>
          <p:nvPr/>
        </p:nvSpPr>
        <p:spPr>
          <a:xfrm>
            <a:off x="8641080" y="3849624"/>
            <a:ext cx="26060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0.50〜1.13</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人数が少なく1をまたぐ</a:t>
            </a:r>
            <a:endParaRPr lang="en-US" sz="115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548640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ARNIを内服していなかった</a:t>
            </a:r>
            <a:endParaRPr lang="en-US" sz="1250" dirty="0"/>
          </a:p>
        </p:txBody>
      </p:sp>
      <p:sp>
        <p:nvSpPr>
          <p:cNvPr id="19" name="Text 16"/>
          <p:cNvSpPr/>
          <p:nvPr/>
        </p:nvSpPr>
        <p:spPr>
          <a:xfrm>
            <a:off x="6629400" y="4882896"/>
            <a:ext cx="1828800" cy="914400"/>
          </a:xfrm>
          <a:prstGeom prst="rect">
            <a:avLst/>
          </a:prstGeom>
          <a:noFill/>
          <a:ln/>
        </p:spPr>
        <p:txBody>
          <a:bodyPr wrap="square" lIns="0" tIns="0" rIns="0" bIns="0" rtlCol="0" anchor="ctr"/>
          <a:lstStyle/>
          <a:p>
            <a:pPr indent="0" marL="0">
              <a:buNone/>
            </a:pPr>
            <a:r>
              <a:rPr lang="en-US" sz="1900" b="1" dirty="0">
                <a:solidFill>
                  <a:srgbClr val="4FE0A8"/>
                </a:solidFill>
                <a:latin typeface="Meiryo" pitchFamily="34" charset="0"/>
                <a:ea typeface="Meiryo" pitchFamily="34" charset="-122"/>
                <a:cs typeface="Meiryo" pitchFamily="34" charset="-120"/>
              </a:rPr>
              <a:t>HR 0.74</a:t>
            </a:r>
            <a:endParaRPr lang="en-US" sz="1900" dirty="0"/>
          </a:p>
        </p:txBody>
      </p:sp>
      <p:sp>
        <p:nvSpPr>
          <p:cNvPr id="20" name="Text 17"/>
          <p:cNvSpPr/>
          <p:nvPr/>
        </p:nvSpPr>
        <p:spPr>
          <a:xfrm>
            <a:off x="8641080" y="4882896"/>
            <a:ext cx="26060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0.65〜0.86</a:t>
            </a:r>
            <a:endParaRPr lang="en-US" sz="1150" dirty="0"/>
          </a:p>
        </p:txBody>
      </p:sp>
      <p:sp>
        <p:nvSpPr>
          <p:cNvPr id="21" name="Text 18"/>
          <p:cNvSpPr/>
          <p:nvPr/>
        </p:nvSpPr>
        <p:spPr>
          <a:xfrm>
            <a:off x="658368" y="5760720"/>
            <a:ext cx="10881360" cy="502920"/>
          </a:xfrm>
          <a:prstGeom prst="rect">
            <a:avLst/>
          </a:prstGeom>
          <a:noFill/>
          <a:ln/>
        </p:spPr>
        <p:txBody>
          <a:bodyPr wrap="square" lIns="0" tIns="0" rIns="0" bIns="0" rtlCol="0" anchor="ctr"/>
          <a:lstStyle/>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利尿薬・ジゴキシン・MRA・ARNI・イバブラジン・ICD・CRTのどれで割っても、ハザード比は0.57から0.86の範囲に収まり、</a:t>
            </a:r>
            <a:endParaRPr lang="en-US" sz="1100" dirty="0"/>
          </a:p>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有意な交互作用はなかった</a:t>
            </a:r>
            <a:endParaRPr lang="en-US" sz="1100" dirty="0"/>
          </a:p>
        </p:txBody>
      </p:sp>
      <p:sp>
        <p:nvSpPr>
          <p:cNvPr id="22" name="Text 19"/>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Eur Heart J 2020;41:2379-2392／JACC Heart Fail 2020;8:811-818</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FRAILTY</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フレイルがあるほど、絶対の得は大きかった</a:t>
            </a:r>
            <a:endParaRPr lang="en-US" sz="2400" dirty="0"/>
          </a:p>
        </p:txBody>
      </p:sp>
      <p:sp>
        <p:nvSpPr>
          <p:cNvPr id="5" name="Shape 2"/>
          <p:cNvSpPr/>
          <p:nvPr/>
        </p:nvSpPr>
        <p:spPr>
          <a:xfrm>
            <a:off x="640080" y="1828800"/>
            <a:ext cx="10881360" cy="960120"/>
          </a:xfrm>
          <a:prstGeom prst="roundRect">
            <a:avLst>
              <a:gd name="adj" fmla="val 8571"/>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828800"/>
            <a:ext cx="5486400" cy="960120"/>
          </a:xfrm>
          <a:prstGeom prst="rect">
            <a:avLst/>
          </a:prstGeom>
          <a:noFill/>
          <a:ln/>
        </p:spPr>
        <p:txBody>
          <a:bodyPr wrap="square" lIns="0" tIns="0" rIns="0" bIns="0" rtlCol="0" anchor="ctr"/>
          <a:lstStyle/>
          <a:p>
            <a:pPr indent="0" marL="0">
              <a:lnSpc>
                <a:spcPct val="105000"/>
              </a:lnSpc>
              <a:buNone/>
            </a:pPr>
            <a:r>
              <a:rPr lang="en-US" sz="1300" b="1" dirty="0">
                <a:solidFill>
                  <a:srgbClr val="4FE0A8"/>
                </a:solidFill>
                <a:latin typeface="Meiryo" pitchFamily="34" charset="0"/>
                <a:ea typeface="Meiryo" pitchFamily="34" charset="-122"/>
                <a:cs typeface="Meiryo" pitchFamily="34" charset="-120"/>
              </a:rPr>
              <a:t>フレイルなし（FI 0.210以下・2,392例）</a:t>
            </a:r>
            <a:endParaRPr lang="en-US" sz="1300" dirty="0"/>
          </a:p>
        </p:txBody>
      </p:sp>
      <p:sp>
        <p:nvSpPr>
          <p:cNvPr id="7" name="Text 4"/>
          <p:cNvSpPr/>
          <p:nvPr/>
        </p:nvSpPr>
        <p:spPr>
          <a:xfrm>
            <a:off x="6629400" y="1828800"/>
            <a:ext cx="1463040" cy="960120"/>
          </a:xfrm>
          <a:prstGeom prst="rect">
            <a:avLst/>
          </a:prstGeom>
          <a:noFill/>
          <a:ln/>
        </p:spPr>
        <p:txBody>
          <a:bodyPr wrap="square" lIns="0" tIns="0" rIns="0" bIns="0" rtlCol="0" anchor="ctr"/>
          <a:lstStyle/>
          <a:p>
            <a:pPr indent="0" marL="0">
              <a:buNone/>
            </a:pPr>
            <a:r>
              <a:rPr lang="en-US" sz="2400" b="1" dirty="0">
                <a:solidFill>
                  <a:srgbClr val="4FE0A8"/>
                </a:solidFill>
                <a:latin typeface="Meiryo" pitchFamily="34" charset="0"/>
                <a:ea typeface="Meiryo" pitchFamily="34" charset="-122"/>
                <a:cs typeface="Meiryo" pitchFamily="34" charset="-120"/>
              </a:rPr>
              <a:t>-3.5</a:t>
            </a:r>
            <a:endParaRPr lang="en-US" sz="2400" dirty="0"/>
          </a:p>
        </p:txBody>
      </p:sp>
      <p:sp>
        <p:nvSpPr>
          <p:cNvPr id="8" name="Text 5"/>
          <p:cNvSpPr/>
          <p:nvPr/>
        </p:nvSpPr>
        <p:spPr>
          <a:xfrm>
            <a:off x="8275320" y="1828800"/>
            <a:ext cx="2971800" cy="96012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100人年あたりのイベント率の差</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-5.7〜-1.2</a:t>
            </a:r>
            <a:endParaRPr lang="en-US" sz="1150" dirty="0"/>
          </a:p>
        </p:txBody>
      </p:sp>
      <p:sp>
        <p:nvSpPr>
          <p:cNvPr id="9" name="Shape 6"/>
          <p:cNvSpPr/>
          <p:nvPr/>
        </p:nvSpPr>
        <p:spPr>
          <a:xfrm>
            <a:off x="640080" y="2926080"/>
            <a:ext cx="10881360" cy="960120"/>
          </a:xfrm>
          <a:prstGeom prst="roundRect">
            <a:avLst>
              <a:gd name="adj" fmla="val 8571"/>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926080"/>
            <a:ext cx="5486400" cy="960120"/>
          </a:xfrm>
          <a:prstGeom prst="rect">
            <a:avLst/>
          </a:prstGeom>
          <a:noFill/>
          <a:ln/>
        </p:spPr>
        <p:txBody>
          <a:bodyPr wrap="square" lIns="0" tIns="0" rIns="0" bIns="0" rtlCol="0" anchor="ctr"/>
          <a:lstStyle/>
          <a:p>
            <a:pPr indent="0" marL="0">
              <a:lnSpc>
                <a:spcPct val="105000"/>
              </a:lnSpc>
              <a:buNone/>
            </a:pPr>
            <a:r>
              <a:rPr lang="en-US" sz="1300" b="1" dirty="0">
                <a:solidFill>
                  <a:srgbClr val="4FE0A8"/>
                </a:solidFill>
                <a:latin typeface="Meiryo" pitchFamily="34" charset="0"/>
                <a:ea typeface="Meiryo" pitchFamily="34" charset="-122"/>
                <a:cs typeface="Meiryo" pitchFamily="34" charset="-120"/>
              </a:rPr>
              <a:t>中等度（FI 0.211〜0.310・1,606例）</a:t>
            </a:r>
            <a:endParaRPr lang="en-US" sz="1300" dirty="0"/>
          </a:p>
        </p:txBody>
      </p:sp>
      <p:sp>
        <p:nvSpPr>
          <p:cNvPr id="11" name="Text 8"/>
          <p:cNvSpPr/>
          <p:nvPr/>
        </p:nvSpPr>
        <p:spPr>
          <a:xfrm>
            <a:off x="6629400" y="2926080"/>
            <a:ext cx="1463040" cy="960120"/>
          </a:xfrm>
          <a:prstGeom prst="rect">
            <a:avLst/>
          </a:prstGeom>
          <a:noFill/>
          <a:ln/>
        </p:spPr>
        <p:txBody>
          <a:bodyPr wrap="square" lIns="0" tIns="0" rIns="0" bIns="0" rtlCol="0" anchor="ctr"/>
          <a:lstStyle/>
          <a:p>
            <a:pPr indent="0" marL="0">
              <a:buNone/>
            </a:pPr>
            <a:r>
              <a:rPr lang="en-US" sz="2400" b="1" dirty="0">
                <a:solidFill>
                  <a:srgbClr val="4FE0A8"/>
                </a:solidFill>
                <a:latin typeface="Meiryo" pitchFamily="34" charset="0"/>
                <a:ea typeface="Meiryo" pitchFamily="34" charset="-122"/>
                <a:cs typeface="Meiryo" pitchFamily="34" charset="-120"/>
              </a:rPr>
              <a:t>-3.6</a:t>
            </a:r>
            <a:endParaRPr lang="en-US" sz="2400" dirty="0"/>
          </a:p>
        </p:txBody>
      </p:sp>
      <p:sp>
        <p:nvSpPr>
          <p:cNvPr id="12" name="Text 9"/>
          <p:cNvSpPr/>
          <p:nvPr/>
        </p:nvSpPr>
        <p:spPr>
          <a:xfrm>
            <a:off x="8275320" y="2926080"/>
            <a:ext cx="2971800" cy="96012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100人年あたりのイベント率の差</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-6.6〜-0.5</a:t>
            </a:r>
            <a:endParaRPr lang="en-US" sz="1150" dirty="0"/>
          </a:p>
        </p:txBody>
      </p:sp>
      <p:sp>
        <p:nvSpPr>
          <p:cNvPr id="13" name="Shape 10"/>
          <p:cNvSpPr/>
          <p:nvPr/>
        </p:nvSpPr>
        <p:spPr>
          <a:xfrm>
            <a:off x="640080" y="4023360"/>
            <a:ext cx="10881360" cy="960120"/>
          </a:xfrm>
          <a:prstGeom prst="roundRect">
            <a:avLst>
              <a:gd name="adj" fmla="val 8571"/>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4023360"/>
            <a:ext cx="5486400" cy="960120"/>
          </a:xfrm>
          <a:prstGeom prst="rect">
            <a:avLst/>
          </a:prstGeom>
          <a:noFill/>
          <a:ln/>
        </p:spPr>
        <p:txBody>
          <a:bodyPr wrap="square" lIns="0" tIns="0" rIns="0" bIns="0" rtlCol="0" anchor="ctr"/>
          <a:lstStyle/>
          <a:p>
            <a:pPr indent="0" marL="0">
              <a:lnSpc>
                <a:spcPct val="105000"/>
              </a:lnSpc>
              <a:buNone/>
            </a:pPr>
            <a:r>
              <a:rPr lang="en-US" sz="1300" b="1" dirty="0">
                <a:solidFill>
                  <a:srgbClr val="4FE0A8"/>
                </a:solidFill>
                <a:latin typeface="Meiryo" pitchFamily="34" charset="0"/>
                <a:ea typeface="Meiryo" pitchFamily="34" charset="-122"/>
                <a:cs typeface="Meiryo" pitchFamily="34" charset="-120"/>
              </a:rPr>
              <a:t>高度（FI 0.311以上・744例）</a:t>
            </a:r>
            <a:endParaRPr lang="en-US" sz="1300" dirty="0"/>
          </a:p>
        </p:txBody>
      </p:sp>
      <p:sp>
        <p:nvSpPr>
          <p:cNvPr id="15" name="Text 12"/>
          <p:cNvSpPr/>
          <p:nvPr/>
        </p:nvSpPr>
        <p:spPr>
          <a:xfrm>
            <a:off x="6629400" y="4023360"/>
            <a:ext cx="1463040" cy="960120"/>
          </a:xfrm>
          <a:prstGeom prst="rect">
            <a:avLst/>
          </a:prstGeom>
          <a:noFill/>
          <a:ln/>
        </p:spPr>
        <p:txBody>
          <a:bodyPr wrap="square" lIns="0" tIns="0" rIns="0" bIns="0" rtlCol="0" anchor="ctr"/>
          <a:lstStyle/>
          <a:p>
            <a:pPr indent="0" marL="0">
              <a:buNone/>
            </a:pPr>
            <a:r>
              <a:rPr lang="en-US" sz="2400" b="1" dirty="0">
                <a:solidFill>
                  <a:srgbClr val="4FE0A8"/>
                </a:solidFill>
                <a:latin typeface="Meiryo" pitchFamily="34" charset="0"/>
                <a:ea typeface="Meiryo" pitchFamily="34" charset="-122"/>
                <a:cs typeface="Meiryo" pitchFamily="34" charset="-120"/>
              </a:rPr>
              <a:t>-7.9</a:t>
            </a:r>
            <a:endParaRPr lang="en-US" sz="2400" dirty="0"/>
          </a:p>
        </p:txBody>
      </p:sp>
      <p:sp>
        <p:nvSpPr>
          <p:cNvPr id="16" name="Text 13"/>
          <p:cNvSpPr/>
          <p:nvPr/>
        </p:nvSpPr>
        <p:spPr>
          <a:xfrm>
            <a:off x="8275320" y="4023360"/>
            <a:ext cx="2971800" cy="96012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100人年あたりのイベント率の差</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95%CI -13.9〜-1.9</a:t>
            </a:r>
            <a:endParaRPr lang="en-US" sz="1150" dirty="0"/>
          </a:p>
        </p:txBody>
      </p:sp>
      <p:sp>
        <p:nvSpPr>
          <p:cNvPr id="17" name="Shape 14"/>
          <p:cNvSpPr/>
          <p:nvPr/>
        </p:nvSpPr>
        <p:spPr>
          <a:xfrm>
            <a:off x="640080" y="5257800"/>
            <a:ext cx="10881360" cy="960120"/>
          </a:xfrm>
          <a:prstGeom prst="roundRect">
            <a:avLst>
              <a:gd name="adj" fmla="val 8571"/>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5257800"/>
            <a:ext cx="10241280" cy="960120"/>
          </a:xfrm>
          <a:prstGeom prst="rect">
            <a:avLst/>
          </a:prstGeom>
          <a:noFill/>
          <a:ln/>
        </p:spPr>
        <p:txBody>
          <a:bodyPr wrap="square" lIns="0" tIns="0" rIns="0" bIns="0" rtlCol="0" anchor="ctr"/>
          <a:lstStyle/>
          <a:p>
            <a:pPr indent="0" marL="0">
              <a:lnSpc>
                <a:spcPct val="112000"/>
              </a:lnSpc>
              <a:buNone/>
            </a:pPr>
            <a:r>
              <a:rPr lang="en-US" sz="1200" dirty="0">
                <a:solidFill>
                  <a:srgbClr val="C3D0DC"/>
                </a:solidFill>
                <a:latin typeface="Meiryo" pitchFamily="34" charset="0"/>
                <a:ea typeface="Meiryo" pitchFamily="34" charset="-122"/>
                <a:cs typeface="Meiryo" pitchFamily="34" charset="-120"/>
              </a:rPr>
              <a:t>Rockwoodの累積障害モデルで算出したfrailty indexによる分類。中止と重篤な有害事象は、どのフレイル区分でも</a:t>
            </a:r>
            <a:endParaRPr lang="en-US" sz="1200" dirty="0"/>
          </a:p>
          <a:p>
            <a:pPr indent="0" marL="0">
              <a:lnSpc>
                <a:spcPct val="112000"/>
              </a:lnSpc>
              <a:buNone/>
            </a:pPr>
            <a:r>
              <a:rPr lang="en-US" sz="1200" dirty="0">
                <a:solidFill>
                  <a:srgbClr val="C3D0DC"/>
                </a:solidFill>
                <a:latin typeface="Meiryo" pitchFamily="34" charset="0"/>
                <a:ea typeface="Meiryo" pitchFamily="34" charset="-122"/>
                <a:cs typeface="Meiryo" pitchFamily="34" charset="-120"/>
              </a:rPr>
              <a:t>ダパグリフロジン群で多くならなかった。ただし試験の組み入れ基準そのものが、最も重症な患者を除いている</a:t>
            </a:r>
            <a:endParaRPr lang="en-US" sz="1200" dirty="0"/>
          </a:p>
        </p:txBody>
      </p:sp>
      <p:sp>
        <p:nvSpPr>
          <p:cNvPr id="19" name="Text 1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Butt JH, et al. Ann Intern Med 2022;175:820-830</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SYMPTOMS &amp; QOL</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症状と生活の質も、たしかに動いた</a:t>
            </a:r>
            <a:endParaRPr lang="en-US" sz="2400" dirty="0"/>
          </a:p>
        </p:txBody>
      </p:sp>
      <p:sp>
        <p:nvSpPr>
          <p:cNvPr id="5" name="Shape 2"/>
          <p:cNvSpPr/>
          <p:nvPr/>
        </p:nvSpPr>
        <p:spPr>
          <a:xfrm>
            <a:off x="640080" y="1783080"/>
            <a:ext cx="5349240" cy="2286000"/>
          </a:xfrm>
          <a:prstGeom prst="roundRect">
            <a:avLst>
              <a:gd name="adj" fmla="val 36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20116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8か月後のKCCQの変化（対プラセボ）</a:t>
            </a:r>
            <a:endParaRPr lang="en-US" sz="1300" dirty="0"/>
          </a:p>
        </p:txBody>
      </p:sp>
      <p:sp>
        <p:nvSpPr>
          <p:cNvPr id="7" name="Text 4"/>
          <p:cNvSpPr/>
          <p:nvPr/>
        </p:nvSpPr>
        <p:spPr>
          <a:xfrm>
            <a:off x="960120" y="2514600"/>
            <a:ext cx="4754880" cy="146304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総症状スコアは2.8点高い</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臨床サマリースコアは2.5点高い</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全体サマリースコアは2.3点高い</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（いずれもP&lt;0.0001）</a:t>
            </a:r>
            <a:endParaRPr lang="en-US" sz="1200" dirty="0"/>
          </a:p>
        </p:txBody>
      </p:sp>
      <p:sp>
        <p:nvSpPr>
          <p:cNvPr id="8" name="Shape 5"/>
          <p:cNvSpPr/>
          <p:nvPr/>
        </p:nvSpPr>
        <p:spPr>
          <a:xfrm>
            <a:off x="6172200" y="1783080"/>
            <a:ext cx="5349240" cy="2286000"/>
          </a:xfrm>
          <a:prstGeom prst="roundRect">
            <a:avLst>
              <a:gd name="adj" fmla="val 36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9" name="Text 6"/>
          <p:cNvSpPr/>
          <p:nvPr/>
        </p:nvSpPr>
        <p:spPr>
          <a:xfrm>
            <a:off x="6492240" y="20116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「悪化した人」も減った</a:t>
            </a:r>
            <a:endParaRPr lang="en-US" sz="1300" dirty="0"/>
          </a:p>
        </p:txBody>
      </p:sp>
      <p:sp>
        <p:nvSpPr>
          <p:cNvPr id="10" name="Text 7"/>
          <p:cNvSpPr/>
          <p:nvPr/>
        </p:nvSpPr>
        <p:spPr>
          <a:xfrm>
            <a:off x="6492240" y="2514600"/>
            <a:ext cx="4754880" cy="146304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総症状スコアの悪化は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オッズ比0.84（95%CI 0.78〜0.90）</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ベースラインの中央値は77.1</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（四分位範囲58.3〜91.7）</a:t>
            </a:r>
            <a:endParaRPr lang="en-US" sz="1200" dirty="0"/>
          </a:p>
        </p:txBody>
      </p:sp>
      <p:sp>
        <p:nvSpPr>
          <p:cNvPr id="11" name="Shape 8"/>
          <p:cNvSpPr/>
          <p:nvPr/>
        </p:nvSpPr>
        <p:spPr>
          <a:xfrm>
            <a:off x="640080" y="4251960"/>
            <a:ext cx="10881360" cy="603504"/>
          </a:xfrm>
          <a:prstGeom prst="roundRect">
            <a:avLst>
              <a:gd name="adj" fmla="val 1363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Text 9"/>
          <p:cNvSpPr/>
          <p:nvPr/>
        </p:nvSpPr>
        <p:spPr>
          <a:xfrm>
            <a:off x="960120" y="4251960"/>
            <a:ext cx="4937760" cy="603504"/>
          </a:xfrm>
          <a:prstGeom prst="rect">
            <a:avLst/>
          </a:prstGeom>
          <a:noFill/>
          <a:ln/>
        </p:spPr>
        <p:txBody>
          <a:bodyPr wrap="square" lIns="0" tIns="0" rIns="0" bIns="0" rtlCol="0" anchor="ctr"/>
          <a:lstStyle/>
          <a:p>
            <a:pPr indent="0" marL="0">
              <a:lnSpc>
                <a:spcPct val="105000"/>
              </a:lnSpc>
              <a:buNone/>
            </a:pPr>
            <a:r>
              <a:rPr lang="en-US" sz="1200" b="1" dirty="0">
                <a:solidFill>
                  <a:srgbClr val="4FE0A8"/>
                </a:solidFill>
                <a:latin typeface="Meiryo" pitchFamily="34" charset="0"/>
                <a:ea typeface="Meiryo" pitchFamily="34" charset="-122"/>
                <a:cs typeface="Meiryo" pitchFamily="34" charset="-120"/>
              </a:rPr>
              <a:t>小さいながら意味のある改善に到達</a:t>
            </a:r>
            <a:endParaRPr lang="en-US" sz="1200" dirty="0"/>
          </a:p>
        </p:txBody>
      </p:sp>
      <p:sp>
        <p:nvSpPr>
          <p:cNvPr id="13" name="Text 10"/>
          <p:cNvSpPr/>
          <p:nvPr/>
        </p:nvSpPr>
        <p:spPr>
          <a:xfrm>
            <a:off x="6080760" y="4251960"/>
            <a:ext cx="2011680" cy="603504"/>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14人に1人</a:t>
            </a:r>
            <a:endParaRPr lang="en-US" sz="1500" dirty="0"/>
          </a:p>
        </p:txBody>
      </p:sp>
      <p:sp>
        <p:nvSpPr>
          <p:cNvPr id="14" name="Text 11"/>
          <p:cNvSpPr/>
          <p:nvPr/>
        </p:nvSpPr>
        <p:spPr>
          <a:xfrm>
            <a:off x="8275320" y="4251960"/>
            <a:ext cx="2971800" cy="603504"/>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オッズ比1.15（95%CI 1.08〜1.23）</a:t>
            </a:r>
            <a:endParaRPr lang="en-US" sz="1100" dirty="0"/>
          </a:p>
        </p:txBody>
      </p:sp>
      <p:sp>
        <p:nvSpPr>
          <p:cNvPr id="15" name="Shape 12"/>
          <p:cNvSpPr/>
          <p:nvPr/>
        </p:nvSpPr>
        <p:spPr>
          <a:xfrm>
            <a:off x="640080" y="4910328"/>
            <a:ext cx="10881360" cy="603504"/>
          </a:xfrm>
          <a:prstGeom prst="roundRect">
            <a:avLst>
              <a:gd name="adj" fmla="val 1363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Text 13"/>
          <p:cNvSpPr/>
          <p:nvPr/>
        </p:nvSpPr>
        <p:spPr>
          <a:xfrm>
            <a:off x="960120" y="4910328"/>
            <a:ext cx="4937760" cy="603504"/>
          </a:xfrm>
          <a:prstGeom prst="rect">
            <a:avLst/>
          </a:prstGeom>
          <a:noFill/>
          <a:ln/>
        </p:spPr>
        <p:txBody>
          <a:bodyPr wrap="square" lIns="0" tIns="0" rIns="0" bIns="0" rtlCol="0" anchor="ctr"/>
          <a:lstStyle/>
          <a:p>
            <a:pPr indent="0" marL="0">
              <a:lnSpc>
                <a:spcPct val="105000"/>
              </a:lnSpc>
              <a:buNone/>
            </a:pPr>
            <a:r>
              <a:rPr lang="en-US" sz="1200" b="1" dirty="0">
                <a:solidFill>
                  <a:srgbClr val="4FE0A8"/>
                </a:solidFill>
                <a:latin typeface="Meiryo" pitchFamily="34" charset="0"/>
                <a:ea typeface="Meiryo" pitchFamily="34" charset="-122"/>
                <a:cs typeface="Meiryo" pitchFamily="34" charset="-120"/>
              </a:rPr>
              <a:t>中等度の改善に到達</a:t>
            </a:r>
            <a:endParaRPr lang="en-US" sz="1200" dirty="0"/>
          </a:p>
        </p:txBody>
      </p:sp>
      <p:sp>
        <p:nvSpPr>
          <p:cNvPr id="17" name="Text 14"/>
          <p:cNvSpPr/>
          <p:nvPr/>
        </p:nvSpPr>
        <p:spPr>
          <a:xfrm>
            <a:off x="6080760" y="4910328"/>
            <a:ext cx="2011680" cy="603504"/>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15人に1人</a:t>
            </a:r>
            <a:endParaRPr lang="en-US" sz="1500" dirty="0"/>
          </a:p>
        </p:txBody>
      </p:sp>
      <p:sp>
        <p:nvSpPr>
          <p:cNvPr id="18" name="Text 15"/>
          <p:cNvSpPr/>
          <p:nvPr/>
        </p:nvSpPr>
        <p:spPr>
          <a:xfrm>
            <a:off x="8275320" y="4910328"/>
            <a:ext cx="2971800" cy="603504"/>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オッズ比1.15（95%CI 1.08〜1.22）</a:t>
            </a:r>
            <a:endParaRPr lang="en-US" sz="1100" dirty="0"/>
          </a:p>
        </p:txBody>
      </p:sp>
      <p:sp>
        <p:nvSpPr>
          <p:cNvPr id="19" name="Shape 16"/>
          <p:cNvSpPr/>
          <p:nvPr/>
        </p:nvSpPr>
        <p:spPr>
          <a:xfrm>
            <a:off x="640080" y="5568696"/>
            <a:ext cx="10881360" cy="603504"/>
          </a:xfrm>
          <a:prstGeom prst="roundRect">
            <a:avLst>
              <a:gd name="adj" fmla="val 1363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0" name="Text 17"/>
          <p:cNvSpPr/>
          <p:nvPr/>
        </p:nvSpPr>
        <p:spPr>
          <a:xfrm>
            <a:off x="960120" y="5568696"/>
            <a:ext cx="4937760" cy="603504"/>
          </a:xfrm>
          <a:prstGeom prst="rect">
            <a:avLst/>
          </a:prstGeom>
          <a:noFill/>
          <a:ln/>
        </p:spPr>
        <p:txBody>
          <a:bodyPr wrap="square" lIns="0" tIns="0" rIns="0" bIns="0" rtlCol="0" anchor="ctr"/>
          <a:lstStyle/>
          <a:p>
            <a:pPr indent="0" marL="0">
              <a:lnSpc>
                <a:spcPct val="105000"/>
              </a:lnSpc>
              <a:buNone/>
            </a:pPr>
            <a:r>
              <a:rPr lang="en-US" sz="1200" b="1" dirty="0">
                <a:solidFill>
                  <a:srgbClr val="4FE0A8"/>
                </a:solidFill>
                <a:latin typeface="Meiryo" pitchFamily="34" charset="0"/>
                <a:ea typeface="Meiryo" pitchFamily="34" charset="-122"/>
                <a:cs typeface="Meiryo" pitchFamily="34" charset="-120"/>
              </a:rPr>
              <a:t>大きな改善に到達</a:t>
            </a:r>
            <a:endParaRPr lang="en-US" sz="1200" dirty="0"/>
          </a:p>
        </p:txBody>
      </p:sp>
      <p:sp>
        <p:nvSpPr>
          <p:cNvPr id="21" name="Text 18"/>
          <p:cNvSpPr/>
          <p:nvPr/>
        </p:nvSpPr>
        <p:spPr>
          <a:xfrm>
            <a:off x="6080760" y="5568696"/>
            <a:ext cx="2011680" cy="603504"/>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18人に1人</a:t>
            </a:r>
            <a:endParaRPr lang="en-US" sz="1500" dirty="0"/>
          </a:p>
        </p:txBody>
      </p:sp>
      <p:sp>
        <p:nvSpPr>
          <p:cNvPr id="22" name="Text 19"/>
          <p:cNvSpPr/>
          <p:nvPr/>
        </p:nvSpPr>
        <p:spPr>
          <a:xfrm>
            <a:off x="8275320" y="5568696"/>
            <a:ext cx="2971800" cy="603504"/>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オッズ比1.14（95%CI 1.07〜1.22）</a:t>
            </a:r>
            <a:endParaRPr lang="en-US" sz="1100" dirty="0"/>
          </a:p>
        </p:txBody>
      </p:sp>
      <p:sp>
        <p:nvSpPr>
          <p:cNvPr id="23" name="Text 2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Kosiborod MN, et al. Circulation 2020;141:90-99</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ARRHYTHMIA &amp; SUDDEN DEATH</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重篤な心室性不整脈と突然死も減っていた</a:t>
            </a:r>
            <a:endParaRPr lang="en-US" sz="2400" dirty="0"/>
          </a:p>
        </p:txBody>
      </p:sp>
      <p:sp>
        <p:nvSpPr>
          <p:cNvPr id="5" name="Shape 2"/>
          <p:cNvSpPr/>
          <p:nvPr/>
        </p:nvSpPr>
        <p:spPr>
          <a:xfrm>
            <a:off x="6400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2103120"/>
            <a:ext cx="3383280" cy="36576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ダパグリフロジン</a:t>
            </a:r>
            <a:endParaRPr lang="en-US" sz="1400" dirty="0"/>
          </a:p>
        </p:txBody>
      </p:sp>
      <p:sp>
        <p:nvSpPr>
          <p:cNvPr id="7" name="Text 4"/>
          <p:cNvSpPr/>
          <p:nvPr/>
        </p:nvSpPr>
        <p:spPr>
          <a:xfrm>
            <a:off x="914400" y="2487168"/>
            <a:ext cx="3474720" cy="960120"/>
          </a:xfrm>
          <a:prstGeom prst="rect">
            <a:avLst/>
          </a:prstGeom>
          <a:noFill/>
          <a:ln/>
        </p:spPr>
        <p:txBody>
          <a:bodyPr wrap="square" lIns="0" tIns="0" rIns="0" bIns="0" rtlCol="0" anchor="ctr"/>
          <a:lstStyle/>
          <a:p>
            <a:pPr indent="0" marL="0">
              <a:buNone/>
            </a:pPr>
            <a:r>
              <a:rPr lang="en-US" sz="5000" b="1" dirty="0">
                <a:solidFill>
                  <a:srgbClr val="4FE0A8"/>
                </a:solidFill>
                <a:latin typeface="Meiryo" pitchFamily="34" charset="0"/>
                <a:ea typeface="Meiryo" pitchFamily="34" charset="-122"/>
                <a:cs typeface="Meiryo" pitchFamily="34" charset="-120"/>
              </a:rPr>
              <a:t>5.9%</a:t>
            </a:r>
            <a:endParaRPr lang="en-US" sz="5000" dirty="0"/>
          </a:p>
        </p:txBody>
      </p:sp>
      <p:sp>
        <p:nvSpPr>
          <p:cNvPr id="8" name="Text 5"/>
          <p:cNvSpPr/>
          <p:nvPr/>
        </p:nvSpPr>
        <p:spPr>
          <a:xfrm>
            <a:off x="9601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重篤な心室性不整脈・蘇生された</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心停止・突然死の複合／140例</a:t>
            </a:r>
            <a:endParaRPr lang="en-US" sz="1200" dirty="0"/>
          </a:p>
        </p:txBody>
      </p:sp>
      <p:sp>
        <p:nvSpPr>
          <p:cNvPr id="9" name="Shape 6"/>
          <p:cNvSpPr/>
          <p:nvPr/>
        </p:nvSpPr>
        <p:spPr>
          <a:xfrm>
            <a:off x="47548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5074920" y="2103120"/>
            <a:ext cx="3383280" cy="365760"/>
          </a:xfrm>
          <a:prstGeom prst="rect">
            <a:avLst/>
          </a:prstGeom>
          <a:noFill/>
          <a:ln/>
        </p:spPr>
        <p:txBody>
          <a:bodyPr wrap="square" lIns="0" tIns="0" rIns="0" bIns="0" rtlCol="0" anchor="ctr"/>
          <a:lstStyle/>
          <a:p>
            <a:pPr indent="0" marL="0">
              <a:buNone/>
            </a:pPr>
            <a:r>
              <a:rPr lang="en-US" sz="1400" b="1" dirty="0">
                <a:solidFill>
                  <a:srgbClr val="8FB0D6"/>
                </a:solidFill>
                <a:latin typeface="Meiryo" pitchFamily="34" charset="0"/>
                <a:ea typeface="Meiryo" pitchFamily="34" charset="-122"/>
                <a:cs typeface="Meiryo" pitchFamily="34" charset="-120"/>
              </a:rPr>
              <a:t>プラセボ</a:t>
            </a:r>
            <a:endParaRPr lang="en-US" sz="1400" dirty="0"/>
          </a:p>
        </p:txBody>
      </p:sp>
      <p:sp>
        <p:nvSpPr>
          <p:cNvPr id="11" name="Text 8"/>
          <p:cNvSpPr/>
          <p:nvPr/>
        </p:nvSpPr>
        <p:spPr>
          <a:xfrm>
            <a:off x="5029200" y="2487168"/>
            <a:ext cx="3474720" cy="960120"/>
          </a:xfrm>
          <a:prstGeom prst="rect">
            <a:avLst/>
          </a:prstGeom>
          <a:noFill/>
          <a:ln/>
        </p:spPr>
        <p:txBody>
          <a:bodyPr wrap="square" lIns="0" tIns="0" rIns="0" bIns="0" rtlCol="0" anchor="ctr"/>
          <a:lstStyle/>
          <a:p>
            <a:pPr indent="0" marL="0">
              <a:buNone/>
            </a:pPr>
            <a:r>
              <a:rPr lang="en-US" sz="5000" b="1" dirty="0">
                <a:solidFill>
                  <a:srgbClr val="8FB0D6"/>
                </a:solidFill>
                <a:latin typeface="Meiryo" pitchFamily="34" charset="0"/>
                <a:ea typeface="Meiryo" pitchFamily="34" charset="-122"/>
                <a:cs typeface="Meiryo" pitchFamily="34" charset="-120"/>
              </a:rPr>
              <a:t>7.4%</a:t>
            </a:r>
            <a:endParaRPr lang="en-US" sz="5000" dirty="0"/>
          </a:p>
        </p:txBody>
      </p:sp>
      <p:sp>
        <p:nvSpPr>
          <p:cNvPr id="12" name="Text 9"/>
          <p:cNvSpPr/>
          <p:nvPr/>
        </p:nvSpPr>
        <p:spPr>
          <a:xfrm>
            <a:off x="50749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同じ複合アウトカム</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175例</a:t>
            </a:r>
            <a:endParaRPr lang="en-US" sz="1200" dirty="0"/>
          </a:p>
        </p:txBody>
      </p:sp>
      <p:sp>
        <p:nvSpPr>
          <p:cNvPr id="13" name="Shape 10"/>
          <p:cNvSpPr/>
          <p:nvPr/>
        </p:nvSpPr>
        <p:spPr>
          <a:xfrm>
            <a:off x="8915400" y="1874520"/>
            <a:ext cx="2606040" cy="2286000"/>
          </a:xfrm>
          <a:prstGeom prst="roundRect">
            <a:avLst>
              <a:gd name="adj" fmla="val 36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8915400" y="2121408"/>
            <a:ext cx="2606040" cy="457200"/>
          </a:xfrm>
          <a:prstGeom prst="rect">
            <a:avLst/>
          </a:prstGeom>
          <a:noFill/>
          <a:ln/>
        </p:spPr>
        <p:txBody>
          <a:bodyPr wrap="square" lIns="0" tIns="0" rIns="0" bIns="0" rtlCol="0" anchor="ctr"/>
          <a:lstStyle/>
          <a:p>
            <a:pPr algn="ctr" indent="0" marL="0">
              <a:buNone/>
            </a:pPr>
            <a:r>
              <a:rPr lang="en-US" sz="1600" dirty="0">
                <a:solidFill>
                  <a:srgbClr val="F2F6FA"/>
                </a:solidFill>
                <a:latin typeface="Meiryo" pitchFamily="34" charset="0"/>
                <a:ea typeface="Meiryo" pitchFamily="34" charset="-122"/>
                <a:cs typeface="Meiryo" pitchFamily="34" charset="-120"/>
              </a:rPr>
              <a:t>ハザード比</a:t>
            </a:r>
            <a:endParaRPr lang="en-US" sz="1600" dirty="0"/>
          </a:p>
        </p:txBody>
      </p:sp>
      <p:sp>
        <p:nvSpPr>
          <p:cNvPr id="15" name="Text 12"/>
          <p:cNvSpPr/>
          <p:nvPr/>
        </p:nvSpPr>
        <p:spPr>
          <a:xfrm>
            <a:off x="8915400" y="2487168"/>
            <a:ext cx="2606040" cy="914400"/>
          </a:xfrm>
          <a:prstGeom prst="rect">
            <a:avLst/>
          </a:prstGeom>
          <a:noFill/>
          <a:ln/>
        </p:spPr>
        <p:txBody>
          <a:bodyPr wrap="square" lIns="0" tIns="0" rIns="0" bIns="0" rtlCol="0" anchor="ctr"/>
          <a:lstStyle/>
          <a:p>
            <a:pPr algn="ctr" indent="0" marL="0">
              <a:buNone/>
            </a:pPr>
            <a:r>
              <a:rPr lang="en-US" sz="4000" b="1" dirty="0">
                <a:solidFill>
                  <a:srgbClr val="4FE0A8"/>
                </a:solidFill>
                <a:latin typeface="Meiryo" pitchFamily="34" charset="0"/>
                <a:ea typeface="Meiryo" pitchFamily="34" charset="-122"/>
                <a:cs typeface="Meiryo" pitchFamily="34" charset="-120"/>
              </a:rPr>
              <a:t>0.79</a:t>
            </a:r>
            <a:endParaRPr lang="en-US" sz="4000" dirty="0"/>
          </a:p>
        </p:txBody>
      </p:sp>
      <p:sp>
        <p:nvSpPr>
          <p:cNvPr id="16" name="Text 13"/>
          <p:cNvSpPr/>
          <p:nvPr/>
        </p:nvSpPr>
        <p:spPr>
          <a:xfrm>
            <a:off x="8915400" y="3520440"/>
            <a:ext cx="2606040" cy="548640"/>
          </a:xfrm>
          <a:prstGeom prst="rect">
            <a:avLst/>
          </a:prstGeom>
          <a:noFill/>
          <a:ln/>
        </p:spPr>
        <p:txBody>
          <a:bodyPr wrap="square" lIns="0" tIns="0" rIns="0" bIns="0" rtlCol="0" anchor="ctr"/>
          <a:lstStyle/>
          <a:p>
            <a:pPr algn="ctr" indent="0" marL="0">
              <a:lnSpc>
                <a:spcPct val="110000"/>
              </a:lnSpc>
              <a:buNone/>
            </a:pPr>
            <a:r>
              <a:rPr lang="en-US" sz="1100" dirty="0">
                <a:solidFill>
                  <a:srgbClr val="8195A9"/>
                </a:solidFill>
                <a:latin typeface="Meiryo" pitchFamily="34" charset="0"/>
                <a:ea typeface="Meiryo" pitchFamily="34" charset="-122"/>
                <a:cs typeface="Meiryo" pitchFamily="34" charset="-120"/>
              </a:rPr>
              <a:t>95%CI 0.63〜0.99</a:t>
            </a:r>
            <a:endParaRPr lang="en-US" sz="1100" dirty="0"/>
          </a:p>
          <a:p>
            <a:pPr algn="ctr" indent="0" marL="0">
              <a:lnSpc>
                <a:spcPct val="110000"/>
              </a:lnSpc>
              <a:buNone/>
            </a:pPr>
            <a:r>
              <a:rPr lang="en-US" sz="1100" dirty="0">
                <a:solidFill>
                  <a:srgbClr val="8195A9"/>
                </a:solidFill>
                <a:latin typeface="Meiryo" pitchFamily="34" charset="0"/>
                <a:ea typeface="Meiryo" pitchFamily="34" charset="-122"/>
                <a:cs typeface="Meiryo" pitchFamily="34" charset="-120"/>
              </a:rPr>
              <a:t>P=0.037</a:t>
            </a:r>
            <a:endParaRPr lang="en-US" sz="1100" dirty="0"/>
          </a:p>
        </p:txBody>
      </p:sp>
      <p:sp>
        <p:nvSpPr>
          <p:cNvPr id="17" name="Shape 14"/>
          <p:cNvSpPr/>
          <p:nvPr/>
        </p:nvSpPr>
        <p:spPr>
          <a:xfrm>
            <a:off x="640080" y="4389120"/>
            <a:ext cx="10881360" cy="1234440"/>
          </a:xfrm>
          <a:prstGeom prst="roundRect">
            <a:avLst>
              <a:gd name="adj" fmla="val 6667"/>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389120"/>
            <a:ext cx="10241280" cy="1234440"/>
          </a:xfrm>
          <a:prstGeom prst="rect">
            <a:avLst/>
          </a:prstGeom>
          <a:noFill/>
          <a:ln/>
        </p:spPr>
        <p:txBody>
          <a:bodyPr wrap="square" lIns="0" tIns="0" rIns="0" bIns="0" rtlCol="0" anchor="ctr"/>
          <a:lstStyle/>
          <a:p>
            <a:pPr indent="0" marL="0">
              <a:lnSpc>
                <a:spcPct val="112000"/>
              </a:lnSpc>
              <a:buNone/>
            </a:pPr>
            <a:r>
              <a:rPr lang="en-US" sz="1200" dirty="0">
                <a:solidFill>
                  <a:srgbClr val="C3D0DC"/>
                </a:solidFill>
                <a:latin typeface="Meiryo" pitchFamily="34" charset="0"/>
                <a:ea typeface="Meiryo" pitchFamily="34" charset="-122"/>
                <a:cs typeface="Meiryo" pitchFamily="34" charset="-120"/>
              </a:rPr>
              <a:t>重篤な心室性不整脈は4,744例中115例（2.4%）で、内訳は心室頻拍86例・心室細動15例・その他12例・torsade de pointes 2例。</a:t>
            </a:r>
            <a:endParaRPr lang="en-US" sz="1200" dirty="0"/>
          </a:p>
          <a:p>
            <a:pPr indent="0" marL="0">
              <a:lnSpc>
                <a:spcPct val="112000"/>
              </a:lnSpc>
              <a:buNone/>
            </a:pPr>
            <a:r>
              <a:rPr lang="en-US" sz="1200" dirty="0">
                <a:solidFill>
                  <a:srgbClr val="C3D0DC"/>
                </a:solidFill>
                <a:latin typeface="Meiryo" pitchFamily="34" charset="0"/>
                <a:ea typeface="Meiryo" pitchFamily="34" charset="-122"/>
                <a:cs typeface="Meiryo" pitchFamily="34" charset="-120"/>
              </a:rPr>
              <a:t>心血管死500例のうち206例（41%）は突然死だった。事後解析であり、仮説を作る側の結果として読む</a:t>
            </a:r>
            <a:endParaRPr lang="en-US" sz="1200" dirty="0"/>
          </a:p>
        </p:txBody>
      </p:sp>
      <p:sp>
        <p:nvSpPr>
          <p:cNvPr id="19" name="Text 1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Curtain JP, et al. Eur Heart J 2021;42:3727-3738</a:t>
            </a:r>
            <a:endParaRPr lang="en-US" sz="11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BENEFIT &amp; HARM</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害の側は、どこまで確かめられているか</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5669280" cy="914400"/>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体液量減少に関連する有害事象（糖尿病なし）</a:t>
            </a:r>
            <a:endParaRPr lang="en-US" sz="1250" dirty="0"/>
          </a:p>
        </p:txBody>
      </p:sp>
      <p:sp>
        <p:nvSpPr>
          <p:cNvPr id="7" name="Text 4"/>
          <p:cNvSpPr/>
          <p:nvPr/>
        </p:nvSpPr>
        <p:spPr>
          <a:xfrm>
            <a:off x="6812280" y="1783080"/>
            <a:ext cx="2103120" cy="914400"/>
          </a:xfrm>
          <a:prstGeom prst="rect">
            <a:avLst/>
          </a:prstGeom>
          <a:noFill/>
          <a:ln/>
        </p:spPr>
        <p:txBody>
          <a:bodyPr wrap="square" lIns="0" tIns="0" rIns="0" bIns="0" rtlCol="0" anchor="ctr"/>
          <a:lstStyle/>
          <a:p>
            <a:pPr indent="0" marL="0">
              <a:buNone/>
            </a:pPr>
            <a:r>
              <a:rPr lang="en-US" sz="1700" b="1" dirty="0">
                <a:solidFill>
                  <a:srgbClr val="8FB0D6"/>
                </a:solidFill>
                <a:latin typeface="Meiryo" pitchFamily="34" charset="0"/>
                <a:ea typeface="Meiryo" pitchFamily="34" charset="-122"/>
                <a:cs typeface="Meiryo" pitchFamily="34" charset="-120"/>
              </a:rPr>
              <a:t>7.3%対6.1%</a:t>
            </a:r>
            <a:endParaRPr lang="en-US" sz="1700" dirty="0"/>
          </a:p>
        </p:txBody>
      </p:sp>
      <p:sp>
        <p:nvSpPr>
          <p:cNvPr id="8" name="Text 5"/>
          <p:cNvSpPr/>
          <p:nvPr/>
        </p:nvSpPr>
        <p:spPr>
          <a:xfrm>
            <a:off x="9098280" y="1783080"/>
            <a:ext cx="21488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ダパグリフロジン群が</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やや多い</a:t>
            </a:r>
            <a:endParaRPr lang="en-US" sz="115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5669280" cy="914400"/>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体液量減少に関連する有害事象（糖尿病あり）</a:t>
            </a:r>
            <a:endParaRPr lang="en-US" sz="1250" dirty="0"/>
          </a:p>
        </p:txBody>
      </p:sp>
      <p:sp>
        <p:nvSpPr>
          <p:cNvPr id="11" name="Text 8"/>
          <p:cNvSpPr/>
          <p:nvPr/>
        </p:nvSpPr>
        <p:spPr>
          <a:xfrm>
            <a:off x="6812280" y="2816352"/>
            <a:ext cx="2103120" cy="914400"/>
          </a:xfrm>
          <a:prstGeom prst="rect">
            <a:avLst/>
          </a:prstGeom>
          <a:noFill/>
          <a:ln/>
        </p:spPr>
        <p:txBody>
          <a:bodyPr wrap="square" lIns="0" tIns="0" rIns="0" bIns="0" rtlCol="0" anchor="ctr"/>
          <a:lstStyle/>
          <a:p>
            <a:pPr indent="0" marL="0">
              <a:buNone/>
            </a:pPr>
            <a:r>
              <a:rPr lang="en-US" sz="1700" b="1" dirty="0">
                <a:solidFill>
                  <a:srgbClr val="8FB0D6"/>
                </a:solidFill>
                <a:latin typeface="Meiryo" pitchFamily="34" charset="0"/>
                <a:ea typeface="Meiryo" pitchFamily="34" charset="-122"/>
                <a:cs typeface="Meiryo" pitchFamily="34" charset="-120"/>
              </a:rPr>
              <a:t>7.8%対7.8%</a:t>
            </a:r>
            <a:endParaRPr lang="en-US" sz="1700" dirty="0"/>
          </a:p>
        </p:txBody>
      </p:sp>
      <p:sp>
        <p:nvSpPr>
          <p:cNvPr id="12" name="Text 9"/>
          <p:cNvSpPr/>
          <p:nvPr/>
        </p:nvSpPr>
        <p:spPr>
          <a:xfrm>
            <a:off x="9098280" y="2816352"/>
            <a:ext cx="21488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差がない</a:t>
            </a:r>
            <a:endParaRPr lang="en-US" sz="115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5669280" cy="914400"/>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腎に関連する有害事象（糖尿病なし）</a:t>
            </a:r>
            <a:endParaRPr lang="en-US" sz="1250" dirty="0"/>
          </a:p>
        </p:txBody>
      </p:sp>
      <p:sp>
        <p:nvSpPr>
          <p:cNvPr id="15" name="Text 12"/>
          <p:cNvSpPr/>
          <p:nvPr/>
        </p:nvSpPr>
        <p:spPr>
          <a:xfrm>
            <a:off x="6812280" y="3849624"/>
            <a:ext cx="2103120" cy="914400"/>
          </a:xfrm>
          <a:prstGeom prst="rect">
            <a:avLst/>
          </a:prstGeom>
          <a:noFill/>
          <a:ln/>
        </p:spPr>
        <p:txBody>
          <a:bodyPr wrap="square" lIns="0" tIns="0" rIns="0" bIns="0" rtlCol="0" anchor="ctr"/>
          <a:lstStyle/>
          <a:p>
            <a:pPr indent="0" marL="0">
              <a:buNone/>
            </a:pPr>
            <a:r>
              <a:rPr lang="en-US" sz="1700" b="1" dirty="0">
                <a:solidFill>
                  <a:srgbClr val="8FB0D6"/>
                </a:solidFill>
                <a:latin typeface="Meiryo" pitchFamily="34" charset="0"/>
                <a:ea typeface="Meiryo" pitchFamily="34" charset="-122"/>
                <a:cs typeface="Meiryo" pitchFamily="34" charset="-120"/>
              </a:rPr>
              <a:t>4.8%対6.0%</a:t>
            </a:r>
            <a:endParaRPr lang="en-US" sz="1700" dirty="0"/>
          </a:p>
        </p:txBody>
      </p:sp>
      <p:sp>
        <p:nvSpPr>
          <p:cNvPr id="16" name="Text 13"/>
          <p:cNvSpPr/>
          <p:nvPr/>
        </p:nvSpPr>
        <p:spPr>
          <a:xfrm>
            <a:off x="9098280" y="3849624"/>
            <a:ext cx="21488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むしろプラセボ群で多い</a:t>
            </a:r>
            <a:endParaRPr lang="en-US" sz="115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5669280" cy="914400"/>
          </a:xfrm>
          <a:prstGeom prst="rect">
            <a:avLst/>
          </a:prstGeom>
          <a:noFill/>
          <a:ln/>
        </p:spPr>
        <p:txBody>
          <a:bodyPr wrap="square" lIns="0" tIns="0" rIns="0" bIns="0" rtlCol="0" anchor="ctr"/>
          <a:lstStyle/>
          <a:p>
            <a:pPr indent="0" marL="0">
              <a:lnSpc>
                <a:spcPct val="105000"/>
              </a:lnSpc>
              <a:buNone/>
            </a:pPr>
            <a:r>
              <a:rPr lang="en-US" sz="1250" b="1" dirty="0">
                <a:solidFill>
                  <a:srgbClr val="8FB0D6"/>
                </a:solidFill>
                <a:latin typeface="Meiryo" pitchFamily="34" charset="0"/>
                <a:ea typeface="Meiryo" pitchFamily="34" charset="-122"/>
                <a:cs typeface="Meiryo" pitchFamily="34" charset="-120"/>
              </a:rPr>
              <a:t>腎に関連する有害事象（糖尿病あり）</a:t>
            </a:r>
            <a:endParaRPr lang="en-US" sz="1250" dirty="0"/>
          </a:p>
        </p:txBody>
      </p:sp>
      <p:sp>
        <p:nvSpPr>
          <p:cNvPr id="19" name="Text 16"/>
          <p:cNvSpPr/>
          <p:nvPr/>
        </p:nvSpPr>
        <p:spPr>
          <a:xfrm>
            <a:off x="6812280" y="4882896"/>
            <a:ext cx="2103120" cy="914400"/>
          </a:xfrm>
          <a:prstGeom prst="rect">
            <a:avLst/>
          </a:prstGeom>
          <a:noFill/>
          <a:ln/>
        </p:spPr>
        <p:txBody>
          <a:bodyPr wrap="square" lIns="0" tIns="0" rIns="0" bIns="0" rtlCol="0" anchor="ctr"/>
          <a:lstStyle/>
          <a:p>
            <a:pPr indent="0" marL="0">
              <a:buNone/>
            </a:pPr>
            <a:r>
              <a:rPr lang="en-US" sz="1700" b="1" dirty="0">
                <a:solidFill>
                  <a:srgbClr val="8FB0D6"/>
                </a:solidFill>
                <a:latin typeface="Meiryo" pitchFamily="34" charset="0"/>
                <a:ea typeface="Meiryo" pitchFamily="34" charset="-122"/>
                <a:cs typeface="Meiryo" pitchFamily="34" charset="-120"/>
              </a:rPr>
              <a:t>8.5%対8.7%</a:t>
            </a:r>
            <a:endParaRPr lang="en-US" sz="1700" dirty="0"/>
          </a:p>
        </p:txBody>
      </p:sp>
      <p:sp>
        <p:nvSpPr>
          <p:cNvPr id="20" name="Text 17"/>
          <p:cNvSpPr/>
          <p:nvPr/>
        </p:nvSpPr>
        <p:spPr>
          <a:xfrm>
            <a:off x="9098280" y="4882896"/>
            <a:ext cx="214884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差がない</a:t>
            </a:r>
            <a:endParaRPr lang="en-US" sz="1150" dirty="0"/>
          </a:p>
        </p:txBody>
      </p:sp>
      <p:sp>
        <p:nvSpPr>
          <p:cNvPr id="21" name="Shape 18"/>
          <p:cNvSpPr/>
          <p:nvPr/>
        </p:nvSpPr>
        <p:spPr>
          <a:xfrm>
            <a:off x="640080" y="5806440"/>
            <a:ext cx="0" cy="0"/>
          </a:xfrm>
          <a:prstGeom prst="roundRect">
            <a:avLst>
              <a:gd name="adj" fmla="val Infinity"/>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Text 19"/>
          <p:cNvSpPr/>
          <p:nvPr/>
        </p:nvSpPr>
        <p:spPr>
          <a:xfrm>
            <a:off x="658368" y="5852160"/>
            <a:ext cx="10881360" cy="365760"/>
          </a:xfrm>
          <a:prstGeom prst="rect">
            <a:avLst/>
          </a:prstGeom>
          <a:noFill/>
          <a:ln/>
        </p:spPr>
        <p:txBody>
          <a:bodyPr wrap="square" lIns="0" tIns="0" rIns="0" bIns="0" rtlCol="0" anchor="ctr"/>
          <a:lstStyle/>
          <a:p>
            <a:pPr indent="0" marL="0">
              <a:buNone/>
            </a:pPr>
            <a:r>
              <a:rPr lang="en-US" sz="1050" dirty="0">
                <a:solidFill>
                  <a:srgbClr val="FFC46B"/>
                </a:solidFill>
                <a:latin typeface="Meiryo" pitchFamily="34" charset="0"/>
                <a:ea typeface="Meiryo" pitchFamily="34" charset="-122"/>
                <a:cs typeface="Meiryo" pitchFamily="34" charset="-120"/>
              </a:rPr>
              <a:t>低血糖を含め、これら3領域で群間差はなかった。ただし尿路性器感染やケトアシドーシスの発生率は本試験の抄録に記載がなく、確認できていない</a:t>
            </a:r>
            <a:endParaRPr lang="en-US" sz="1050" dirty="0"/>
          </a:p>
        </p:txBody>
      </p:sp>
      <p:sp>
        <p:nvSpPr>
          <p:cNvPr id="23" name="Text 2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N Engl J Med 2019;381:1995-2008／JAMA 2020;323:1353-1368</a:t>
            </a:r>
            <a:endParaRPr lang="en-US" sz="11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RESULTS  ─  SUMMARY</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結果を1枚にまとめると</a:t>
            </a:r>
            <a:endParaRPr lang="en-US" sz="2400" dirty="0"/>
          </a:p>
        </p:txBody>
      </p:sp>
      <p:sp>
        <p:nvSpPr>
          <p:cNvPr id="5" name="Shape 2"/>
          <p:cNvSpPr/>
          <p:nvPr/>
        </p:nvSpPr>
        <p:spPr>
          <a:xfrm>
            <a:off x="640080" y="1783080"/>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14400" y="1892808"/>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主要複合</a:t>
            </a:r>
            <a:endParaRPr lang="en-US" sz="1250" dirty="0"/>
          </a:p>
        </p:txBody>
      </p:sp>
      <p:sp>
        <p:nvSpPr>
          <p:cNvPr id="7" name="Text 4"/>
          <p:cNvSpPr/>
          <p:nvPr/>
        </p:nvSpPr>
        <p:spPr>
          <a:xfrm>
            <a:off x="3931920" y="1856232"/>
            <a:ext cx="1828800" cy="530352"/>
          </a:xfrm>
          <a:prstGeom prst="rect">
            <a:avLst/>
          </a:prstGeom>
          <a:noFill/>
          <a:ln/>
        </p:spPr>
        <p:txBody>
          <a:bodyPr wrap="square" lIns="0" tIns="0" rIns="0" bIns="0" rtlCol="0" anchor="ctr"/>
          <a:lstStyle/>
          <a:p>
            <a:pPr algn="r" indent="0" marL="0">
              <a:buNone/>
            </a:pPr>
            <a:r>
              <a:rPr lang="en-US" sz="2000" b="1" dirty="0">
                <a:solidFill>
                  <a:srgbClr val="4FE0A8"/>
                </a:solidFill>
                <a:latin typeface="Meiryo" pitchFamily="34" charset="0"/>
                <a:ea typeface="Meiryo" pitchFamily="34" charset="-122"/>
                <a:cs typeface="Meiryo" pitchFamily="34" charset="-120"/>
              </a:rPr>
              <a:t>HR 0.74</a:t>
            </a:r>
            <a:endParaRPr lang="en-US" sz="2000" dirty="0"/>
          </a:p>
        </p:txBody>
      </p:sp>
      <p:sp>
        <p:nvSpPr>
          <p:cNvPr id="8" name="Text 5"/>
          <p:cNvSpPr/>
          <p:nvPr/>
        </p:nvSpPr>
        <p:spPr>
          <a:xfrm>
            <a:off x="914400" y="2423160"/>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16.3%対21.2%</a:t>
            </a:r>
            <a:endParaRPr lang="en-US" sz="1100" dirty="0"/>
          </a:p>
        </p:txBody>
      </p:sp>
      <p:sp>
        <p:nvSpPr>
          <p:cNvPr id="9" name="Shape 6"/>
          <p:cNvSpPr/>
          <p:nvPr/>
        </p:nvSpPr>
        <p:spPr>
          <a:xfrm>
            <a:off x="6172200" y="1783080"/>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6446520" y="1892808"/>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心不全の増悪</a:t>
            </a:r>
            <a:endParaRPr lang="en-US" sz="1250" dirty="0"/>
          </a:p>
        </p:txBody>
      </p:sp>
      <p:sp>
        <p:nvSpPr>
          <p:cNvPr id="11" name="Text 8"/>
          <p:cNvSpPr/>
          <p:nvPr/>
        </p:nvSpPr>
        <p:spPr>
          <a:xfrm>
            <a:off x="9464040" y="1856232"/>
            <a:ext cx="1828800" cy="530352"/>
          </a:xfrm>
          <a:prstGeom prst="rect">
            <a:avLst/>
          </a:prstGeom>
          <a:noFill/>
          <a:ln/>
        </p:spPr>
        <p:txBody>
          <a:bodyPr wrap="square" lIns="0" tIns="0" rIns="0" bIns="0" rtlCol="0" anchor="ctr"/>
          <a:lstStyle/>
          <a:p>
            <a:pPr algn="r" indent="0" marL="0">
              <a:buNone/>
            </a:pPr>
            <a:r>
              <a:rPr lang="en-US" sz="2000" b="1" dirty="0">
                <a:solidFill>
                  <a:srgbClr val="4FE0A8"/>
                </a:solidFill>
                <a:latin typeface="Meiryo" pitchFamily="34" charset="0"/>
                <a:ea typeface="Meiryo" pitchFamily="34" charset="-122"/>
                <a:cs typeface="Meiryo" pitchFamily="34" charset="-120"/>
              </a:rPr>
              <a:t>HR 0.70</a:t>
            </a:r>
            <a:endParaRPr lang="en-US" sz="2000" dirty="0"/>
          </a:p>
        </p:txBody>
      </p:sp>
      <p:sp>
        <p:nvSpPr>
          <p:cNvPr id="12" name="Text 9"/>
          <p:cNvSpPr/>
          <p:nvPr/>
        </p:nvSpPr>
        <p:spPr>
          <a:xfrm>
            <a:off x="6446520" y="2423160"/>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10.0%対13.7%</a:t>
            </a:r>
            <a:endParaRPr lang="en-US" sz="1100" dirty="0"/>
          </a:p>
        </p:txBody>
      </p:sp>
      <p:sp>
        <p:nvSpPr>
          <p:cNvPr id="13" name="Shape 10"/>
          <p:cNvSpPr/>
          <p:nvPr/>
        </p:nvSpPr>
        <p:spPr>
          <a:xfrm>
            <a:off x="640080" y="3172968"/>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14400" y="3282696"/>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心血管死</a:t>
            </a:r>
            <a:endParaRPr lang="en-US" sz="1250" dirty="0"/>
          </a:p>
        </p:txBody>
      </p:sp>
      <p:sp>
        <p:nvSpPr>
          <p:cNvPr id="15" name="Text 12"/>
          <p:cNvSpPr/>
          <p:nvPr/>
        </p:nvSpPr>
        <p:spPr>
          <a:xfrm>
            <a:off x="3931920" y="3246120"/>
            <a:ext cx="1828800" cy="530352"/>
          </a:xfrm>
          <a:prstGeom prst="rect">
            <a:avLst/>
          </a:prstGeom>
          <a:noFill/>
          <a:ln/>
        </p:spPr>
        <p:txBody>
          <a:bodyPr wrap="square" lIns="0" tIns="0" rIns="0" bIns="0" rtlCol="0" anchor="ctr"/>
          <a:lstStyle/>
          <a:p>
            <a:pPr algn="r" indent="0" marL="0">
              <a:buNone/>
            </a:pPr>
            <a:r>
              <a:rPr lang="en-US" sz="2000" b="1" dirty="0">
                <a:solidFill>
                  <a:srgbClr val="4FE0A8"/>
                </a:solidFill>
                <a:latin typeface="Meiryo" pitchFamily="34" charset="0"/>
                <a:ea typeface="Meiryo" pitchFamily="34" charset="-122"/>
                <a:cs typeface="Meiryo" pitchFamily="34" charset="-120"/>
              </a:rPr>
              <a:t>HR 0.82</a:t>
            </a:r>
            <a:endParaRPr lang="en-US" sz="2000" dirty="0"/>
          </a:p>
        </p:txBody>
      </p:sp>
      <p:sp>
        <p:nvSpPr>
          <p:cNvPr id="16" name="Text 13"/>
          <p:cNvSpPr/>
          <p:nvPr/>
        </p:nvSpPr>
        <p:spPr>
          <a:xfrm>
            <a:off x="914400" y="3813048"/>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9.6%対11.5%</a:t>
            </a:r>
            <a:endParaRPr lang="en-US" sz="1100" dirty="0"/>
          </a:p>
        </p:txBody>
      </p:sp>
      <p:sp>
        <p:nvSpPr>
          <p:cNvPr id="17" name="Shape 14"/>
          <p:cNvSpPr/>
          <p:nvPr/>
        </p:nvSpPr>
        <p:spPr>
          <a:xfrm>
            <a:off x="6172200" y="3172968"/>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6446520" y="3282696"/>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全死亡</a:t>
            </a:r>
            <a:endParaRPr lang="en-US" sz="1250" dirty="0"/>
          </a:p>
        </p:txBody>
      </p:sp>
      <p:sp>
        <p:nvSpPr>
          <p:cNvPr id="19" name="Text 16"/>
          <p:cNvSpPr/>
          <p:nvPr/>
        </p:nvSpPr>
        <p:spPr>
          <a:xfrm>
            <a:off x="9464040" y="3246120"/>
            <a:ext cx="1828800" cy="530352"/>
          </a:xfrm>
          <a:prstGeom prst="rect">
            <a:avLst/>
          </a:prstGeom>
          <a:noFill/>
          <a:ln/>
        </p:spPr>
        <p:txBody>
          <a:bodyPr wrap="square" lIns="0" tIns="0" rIns="0" bIns="0" rtlCol="0" anchor="ctr"/>
          <a:lstStyle/>
          <a:p>
            <a:pPr algn="r" indent="0" marL="0">
              <a:buNone/>
            </a:pPr>
            <a:r>
              <a:rPr lang="en-US" sz="2000" b="1" dirty="0">
                <a:solidFill>
                  <a:srgbClr val="4FE0A8"/>
                </a:solidFill>
                <a:latin typeface="Meiryo" pitchFamily="34" charset="0"/>
                <a:ea typeface="Meiryo" pitchFamily="34" charset="-122"/>
                <a:cs typeface="Meiryo" pitchFamily="34" charset="-120"/>
              </a:rPr>
              <a:t>HR 0.83</a:t>
            </a:r>
            <a:endParaRPr lang="en-US" sz="2000" dirty="0"/>
          </a:p>
        </p:txBody>
      </p:sp>
      <p:sp>
        <p:nvSpPr>
          <p:cNvPr id="20" name="Text 17"/>
          <p:cNvSpPr/>
          <p:nvPr/>
        </p:nvSpPr>
        <p:spPr>
          <a:xfrm>
            <a:off x="6446520" y="3813048"/>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11.6%対13.9%</a:t>
            </a:r>
            <a:endParaRPr lang="en-US" sz="1100" dirty="0"/>
          </a:p>
        </p:txBody>
      </p:sp>
      <p:sp>
        <p:nvSpPr>
          <p:cNvPr id="21" name="Shape 18"/>
          <p:cNvSpPr/>
          <p:nvPr/>
        </p:nvSpPr>
        <p:spPr>
          <a:xfrm>
            <a:off x="640080" y="4562856"/>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Text 19"/>
          <p:cNvSpPr/>
          <p:nvPr/>
        </p:nvSpPr>
        <p:spPr>
          <a:xfrm>
            <a:off x="914400" y="4672584"/>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心室性不整脈・突然死</a:t>
            </a:r>
            <a:endParaRPr lang="en-US" sz="1250" dirty="0"/>
          </a:p>
        </p:txBody>
      </p:sp>
      <p:sp>
        <p:nvSpPr>
          <p:cNvPr id="23" name="Text 20"/>
          <p:cNvSpPr/>
          <p:nvPr/>
        </p:nvSpPr>
        <p:spPr>
          <a:xfrm>
            <a:off x="3931920" y="4636008"/>
            <a:ext cx="1828800" cy="530352"/>
          </a:xfrm>
          <a:prstGeom prst="rect">
            <a:avLst/>
          </a:prstGeom>
          <a:noFill/>
          <a:ln/>
        </p:spPr>
        <p:txBody>
          <a:bodyPr wrap="square" lIns="0" tIns="0" rIns="0" bIns="0" rtlCol="0" anchor="ctr"/>
          <a:lstStyle/>
          <a:p>
            <a:pPr algn="r" indent="0" marL="0">
              <a:buNone/>
            </a:pPr>
            <a:r>
              <a:rPr lang="en-US" sz="2000" b="1" dirty="0">
                <a:solidFill>
                  <a:srgbClr val="4FE0A8"/>
                </a:solidFill>
                <a:latin typeface="Meiryo" pitchFamily="34" charset="0"/>
                <a:ea typeface="Meiryo" pitchFamily="34" charset="-122"/>
                <a:cs typeface="Meiryo" pitchFamily="34" charset="-120"/>
              </a:rPr>
              <a:t>HR 0.79</a:t>
            </a:r>
            <a:endParaRPr lang="en-US" sz="2000" dirty="0"/>
          </a:p>
        </p:txBody>
      </p:sp>
      <p:sp>
        <p:nvSpPr>
          <p:cNvPr id="24" name="Text 21"/>
          <p:cNvSpPr/>
          <p:nvPr/>
        </p:nvSpPr>
        <p:spPr>
          <a:xfrm>
            <a:off x="914400" y="5202936"/>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5.9%対7.4%</a:t>
            </a:r>
            <a:endParaRPr lang="en-US" sz="1100" dirty="0"/>
          </a:p>
        </p:txBody>
      </p:sp>
      <p:sp>
        <p:nvSpPr>
          <p:cNvPr id="25" name="Shape 22"/>
          <p:cNvSpPr/>
          <p:nvPr/>
        </p:nvSpPr>
        <p:spPr>
          <a:xfrm>
            <a:off x="6172200" y="4562856"/>
            <a:ext cx="5349240" cy="1207008"/>
          </a:xfrm>
          <a:prstGeom prst="roundRect">
            <a:avLst>
              <a:gd name="adj" fmla="val 681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6" name="Text 23"/>
          <p:cNvSpPr/>
          <p:nvPr/>
        </p:nvSpPr>
        <p:spPr>
          <a:xfrm>
            <a:off x="6446520" y="4672584"/>
            <a:ext cx="3017520" cy="457200"/>
          </a:xfrm>
          <a:prstGeom prst="rect">
            <a:avLst/>
          </a:prstGeom>
          <a:noFill/>
          <a:ln/>
        </p:spPr>
        <p:txBody>
          <a:bodyPr wrap="square" lIns="0" tIns="0" rIns="0" bIns="0" rtlCol="0" anchor="ctr"/>
          <a:lstStyle/>
          <a:p>
            <a:pPr indent="0" marL="0">
              <a:buNone/>
            </a:pPr>
            <a:r>
              <a:rPr lang="en-US" sz="1250" dirty="0">
                <a:solidFill>
                  <a:srgbClr val="8195A9"/>
                </a:solidFill>
                <a:latin typeface="Meiryo" pitchFamily="34" charset="0"/>
                <a:ea typeface="Meiryo" pitchFamily="34" charset="-122"/>
                <a:cs typeface="Meiryo" pitchFamily="34" charset="-120"/>
              </a:rPr>
              <a:t>腎複合アウトカム</a:t>
            </a:r>
            <a:endParaRPr lang="en-US" sz="1250" dirty="0"/>
          </a:p>
        </p:txBody>
      </p:sp>
      <p:sp>
        <p:nvSpPr>
          <p:cNvPr id="27" name="Text 24"/>
          <p:cNvSpPr/>
          <p:nvPr/>
        </p:nvSpPr>
        <p:spPr>
          <a:xfrm>
            <a:off x="9464040" y="4636008"/>
            <a:ext cx="1828800" cy="530352"/>
          </a:xfrm>
          <a:prstGeom prst="rect">
            <a:avLst/>
          </a:prstGeom>
          <a:noFill/>
          <a:ln/>
        </p:spPr>
        <p:txBody>
          <a:bodyPr wrap="square" lIns="0" tIns="0" rIns="0" bIns="0" rtlCol="0" anchor="ctr"/>
          <a:lstStyle/>
          <a:p>
            <a:pPr algn="r" indent="0" marL="0">
              <a:buNone/>
            </a:pPr>
            <a:r>
              <a:rPr lang="en-US" sz="2000" b="1" dirty="0">
                <a:solidFill>
                  <a:srgbClr val="8FB0D6"/>
                </a:solidFill>
                <a:latin typeface="Meiryo" pitchFamily="34" charset="0"/>
                <a:ea typeface="Meiryo" pitchFamily="34" charset="-122"/>
                <a:cs typeface="Meiryo" pitchFamily="34" charset="-120"/>
              </a:rPr>
              <a:t>HR 0.71</a:t>
            </a:r>
            <a:endParaRPr lang="en-US" sz="2000" dirty="0"/>
          </a:p>
        </p:txBody>
      </p:sp>
      <p:sp>
        <p:nvSpPr>
          <p:cNvPr id="28" name="Text 25"/>
          <p:cNvSpPr/>
          <p:nvPr/>
        </p:nvSpPr>
        <p:spPr>
          <a:xfrm>
            <a:off x="6446520" y="5202936"/>
            <a:ext cx="4800600" cy="457200"/>
          </a:xfrm>
          <a:prstGeom prst="rect">
            <a:avLst/>
          </a:prstGeom>
          <a:noFill/>
          <a:ln/>
        </p:spPr>
        <p:txBody>
          <a:bodyPr wrap="square" lIns="0" tIns="0" rIns="0" bIns="0" rtlCol="0" anchor="ctr"/>
          <a:lstStyle/>
          <a:p>
            <a:pPr indent="0" marL="0">
              <a:buNone/>
            </a:pPr>
            <a:r>
              <a:rPr lang="en-US" sz="1100" dirty="0">
                <a:solidFill>
                  <a:srgbClr val="C3D0DC"/>
                </a:solidFill>
                <a:latin typeface="Meiryo" pitchFamily="34" charset="0"/>
                <a:ea typeface="Meiryo" pitchFamily="34" charset="-122"/>
                <a:cs typeface="Meiryo" pitchFamily="34" charset="-120"/>
              </a:rPr>
              <a:t>95%CI 0.44〜1.16・有意差なし</a:t>
            </a:r>
            <a:endParaRPr lang="en-US" sz="1100" dirty="0"/>
          </a:p>
        </p:txBody>
      </p:sp>
      <p:sp>
        <p:nvSpPr>
          <p:cNvPr id="29" name="Text 2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減ったのは心不全の増悪と死亡。腎アウトカムは「まだ言えない」が正しい。</a:t>
            </a:r>
            <a:endParaRPr lang="en-US" sz="11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0A0F16"/>
        </a:solidFill>
      </p:bgPr>
    </p:bg>
    <p:spTree>
      <p:nvGrpSpPr>
        <p:cNvPr id="1" name=""/>
        <p:cNvGrpSpPr/>
        <p:nvPr/>
      </p:nvGrpSpPr>
      <p:grpSpPr>
        <a:xfrm>
          <a:off x="0" y="0"/>
          <a:ext cx="0" cy="0"/>
          <a:chOff x="0" y="0"/>
          <a:chExt cx="0" cy="0"/>
        </a:xfrm>
      </p:grpSpPr>
      <p:pic>
        <p:nvPicPr>
          <p:cNvPr id="2" name="Image 0" descr="d_bg.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SECTION 03</a:t>
            </a:r>
            <a:endParaRPr lang="en-US" sz="1100" dirty="0"/>
          </a:p>
        </p:txBody>
      </p:sp>
      <p:sp>
        <p:nvSpPr>
          <p:cNvPr id="4" name="Text 1"/>
          <p:cNvSpPr/>
          <p:nvPr/>
        </p:nvSpPr>
        <p:spPr>
          <a:xfrm>
            <a:off x="566928" y="1828800"/>
            <a:ext cx="4572000" cy="2103120"/>
          </a:xfrm>
          <a:prstGeom prst="rect">
            <a:avLst/>
          </a:prstGeom>
          <a:noFill/>
          <a:ln/>
        </p:spPr>
        <p:txBody>
          <a:bodyPr wrap="square" lIns="0" tIns="0" rIns="0" bIns="0" rtlCol="0" anchor="ctr"/>
          <a:lstStyle/>
          <a:p>
            <a:pPr indent="0" marL="0">
              <a:buNone/>
            </a:pPr>
            <a:r>
              <a:rPr lang="en-US" sz="15000" b="1" dirty="0">
                <a:solidFill>
                  <a:srgbClr val="F2F6FA">
                    <a:alpha val="78000"/>
                  </a:srgbClr>
                </a:solidFill>
                <a:latin typeface="Arial" pitchFamily="34" charset="0"/>
                <a:ea typeface="Arial" pitchFamily="34" charset="-122"/>
                <a:cs typeface="Arial" pitchFamily="34" charset="-120"/>
              </a:rPr>
              <a:t>03</a:t>
            </a:r>
            <a:endParaRPr lang="en-US" sz="15000" dirty="0"/>
          </a:p>
        </p:txBody>
      </p:sp>
      <p:sp>
        <p:nvSpPr>
          <p:cNvPr id="5" name="Text 2"/>
          <p:cNvSpPr/>
          <p:nvPr/>
        </p:nvSpPr>
        <p:spPr>
          <a:xfrm>
            <a:off x="658368" y="3977640"/>
            <a:ext cx="10972800" cy="731520"/>
          </a:xfrm>
          <a:prstGeom prst="rect">
            <a:avLst/>
          </a:prstGeom>
          <a:noFill/>
          <a:ln/>
        </p:spPr>
        <p:txBody>
          <a:bodyPr wrap="square" lIns="0" tIns="0" rIns="0" bIns="0" rtlCol="0" anchor="ctr"/>
          <a:lstStyle/>
          <a:p>
            <a:pPr indent="0" marL="0">
              <a:buNone/>
            </a:pPr>
            <a:r>
              <a:rPr lang="en-US" sz="3100" b="1" dirty="0">
                <a:solidFill>
                  <a:srgbClr val="F2F6FA"/>
                </a:solidFill>
                <a:latin typeface="Meiryo" pitchFamily="34" charset="0"/>
                <a:ea typeface="Meiryo" pitchFamily="34" charset="-122"/>
                <a:cs typeface="Meiryo" pitchFamily="34" charset="-120"/>
              </a:rPr>
              <a:t>Discussion ─ 考察</a:t>
            </a:r>
            <a:endParaRPr lang="en-US" sz="3100" dirty="0"/>
          </a:p>
        </p:txBody>
      </p:sp>
      <p:sp>
        <p:nvSpPr>
          <p:cNvPr id="6" name="Text 3"/>
          <p:cNvSpPr/>
          <p:nvPr/>
        </p:nvSpPr>
        <p:spPr>
          <a:xfrm>
            <a:off x="676656" y="4709160"/>
            <a:ext cx="10972800" cy="457200"/>
          </a:xfrm>
          <a:prstGeom prst="rect">
            <a:avLst/>
          </a:prstGeom>
          <a:noFill/>
          <a:ln/>
        </p:spPr>
        <p:txBody>
          <a:bodyPr wrap="square" lIns="0" tIns="0" rIns="0" bIns="0" rtlCol="0" anchor="ctr"/>
          <a:lstStyle/>
          <a:p>
            <a:pPr indent="0" marL="0">
              <a:buNone/>
            </a:pPr>
            <a:r>
              <a:rPr lang="en-US" sz="1500" dirty="0">
                <a:solidFill>
                  <a:srgbClr val="FFC46B"/>
                </a:solidFill>
                <a:latin typeface="Meiryo" pitchFamily="34" charset="0"/>
                <a:ea typeface="Meiryo" pitchFamily="34" charset="-122"/>
                <a:cs typeface="Meiryo" pitchFamily="34" charset="-120"/>
              </a:rPr>
              <a:t>機序・腎機能の読み方・関連試験10本・日本への一般化</a:t>
            </a:r>
            <a:endParaRPr lang="en-US" sz="15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MECHANISM (1/2)</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機序（1/2）まず、うっ血の側から説明できる</a:t>
            </a:r>
            <a:endParaRPr lang="en-US" sz="2400" dirty="0"/>
          </a:p>
        </p:txBody>
      </p:sp>
      <p:sp>
        <p:nvSpPr>
          <p:cNvPr id="5" name="Shape 2"/>
          <p:cNvSpPr/>
          <p:nvPr/>
        </p:nvSpPr>
        <p:spPr>
          <a:xfrm>
            <a:off x="640080"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566928" cy="566928"/>
          </a:xfrm>
          <a:prstGeom prst="ellipse">
            <a:avLst/>
          </a:prstGeom>
          <a:solidFill>
            <a:srgbClr val="13202F"/>
          </a:solidFill>
          <a:ln w="15875">
            <a:solidFill>
              <a:srgbClr val="8FB0D6"/>
            </a:solidFill>
            <a:prstDash val="solid"/>
          </a:ln>
        </p:spPr>
      </p:sp>
      <p:pic>
        <p:nvPicPr>
          <p:cNvPr id="7" name="Image 1" descr="ic_drop.png">    </p:cNvPr>
          <p:cNvPicPr>
            <a:picLocks noChangeAspect="1"/>
          </p:cNvPicPr>
          <p:nvPr/>
        </p:nvPicPr>
        <p:blipFill>
          <a:blip r:embed="rId2"/>
          <a:stretch>
            <a:fillRect/>
          </a:stretch>
        </p:blipFill>
        <p:spPr>
          <a:xfrm>
            <a:off x="1067471" y="2210471"/>
            <a:ext cx="260787" cy="260787"/>
          </a:xfrm>
          <a:prstGeom prst="rect">
            <a:avLst/>
          </a:prstGeom>
        </p:spPr>
      </p:pic>
      <p:sp>
        <p:nvSpPr>
          <p:cNvPr id="8" name="Text 4"/>
          <p:cNvSpPr/>
          <p:nvPr/>
        </p:nvSpPr>
        <p:spPr>
          <a:xfrm>
            <a:off x="1645920" y="2194560"/>
            <a:ext cx="292608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浸透圧利尿と利尿</a:t>
            </a:r>
            <a:endParaRPr lang="en-US" sz="1300" dirty="0"/>
          </a:p>
        </p:txBody>
      </p:sp>
      <p:sp>
        <p:nvSpPr>
          <p:cNvPr id="9" name="Text 5"/>
          <p:cNvSpPr/>
          <p:nvPr/>
        </p:nvSpPr>
        <p:spPr>
          <a:xfrm>
            <a:off x="960120"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尿糖とナトリウム利尿によって</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血漿量が減る</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ループ利尿薬と違い、</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組織間液を選択的に</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減らすという仮説がある</a:t>
            </a:r>
            <a:endParaRPr lang="en-US" sz="1200" dirty="0"/>
          </a:p>
        </p:txBody>
      </p:sp>
      <p:sp>
        <p:nvSpPr>
          <p:cNvPr id="10" name="Shape 6"/>
          <p:cNvSpPr/>
          <p:nvPr/>
        </p:nvSpPr>
        <p:spPr>
          <a:xfrm>
            <a:off x="4325112"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57400"/>
            <a:ext cx="566928" cy="566928"/>
          </a:xfrm>
          <a:prstGeom prst="ellipse">
            <a:avLst/>
          </a:prstGeom>
          <a:solidFill>
            <a:srgbClr val="13202F"/>
          </a:solidFill>
          <a:ln w="15875">
            <a:solidFill>
              <a:srgbClr val="FFC46B"/>
            </a:solidFill>
            <a:prstDash val="solid"/>
          </a:ln>
        </p:spPr>
      </p:sp>
      <p:pic>
        <p:nvPicPr>
          <p:cNvPr id="12" name="Image 2" descr="ic_gauge.png">    </p:cNvPr>
          <p:cNvPicPr>
            <a:picLocks noChangeAspect="1"/>
          </p:cNvPicPr>
          <p:nvPr/>
        </p:nvPicPr>
        <p:blipFill>
          <a:blip r:embed="rId3"/>
          <a:stretch>
            <a:fillRect/>
          </a:stretch>
        </p:blipFill>
        <p:spPr>
          <a:xfrm>
            <a:off x="4752503" y="2210471"/>
            <a:ext cx="260787" cy="260787"/>
          </a:xfrm>
          <a:prstGeom prst="rect">
            <a:avLst/>
          </a:prstGeom>
        </p:spPr>
      </p:pic>
      <p:sp>
        <p:nvSpPr>
          <p:cNvPr id="13" name="Text 8"/>
          <p:cNvSpPr/>
          <p:nvPr/>
        </p:nvSpPr>
        <p:spPr>
          <a:xfrm>
            <a:off x="5330952"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前負荷と後負荷</a:t>
            </a:r>
            <a:endParaRPr lang="en-US" sz="1300" dirty="0"/>
          </a:p>
        </p:txBody>
      </p:sp>
      <p:sp>
        <p:nvSpPr>
          <p:cNvPr id="14" name="Text 9"/>
          <p:cNvSpPr/>
          <p:nvPr/>
        </p:nvSpPr>
        <p:spPr>
          <a:xfrm>
            <a:off x="4645152"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血圧がわずかに下がる</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心臓の充満圧が下がることで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うっ血が起きにくくなる</a:t>
            </a:r>
            <a:endParaRPr lang="en-US" sz="1200" dirty="0"/>
          </a:p>
        </p:txBody>
      </p:sp>
      <p:sp>
        <p:nvSpPr>
          <p:cNvPr id="15" name="Shape 10"/>
          <p:cNvSpPr/>
          <p:nvPr/>
        </p:nvSpPr>
        <p:spPr>
          <a:xfrm>
            <a:off x="8010144" y="1783080"/>
            <a:ext cx="3529584" cy="4114800"/>
          </a:xfrm>
          <a:prstGeom prst="roundRect">
            <a:avLst>
              <a:gd name="adj" fmla="val 233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57400"/>
            <a:ext cx="566928" cy="566928"/>
          </a:xfrm>
          <a:prstGeom prst="ellipse">
            <a:avLst/>
          </a:prstGeom>
          <a:solidFill>
            <a:srgbClr val="13202F"/>
          </a:solidFill>
          <a:ln w="15875">
            <a:solidFill>
              <a:srgbClr val="4FE0A8"/>
            </a:solidFill>
            <a:prstDash val="solid"/>
          </a:ln>
        </p:spPr>
      </p:sp>
      <p:pic>
        <p:nvPicPr>
          <p:cNvPr id="17" name="Image 3" descr="ic_bolt.png">    </p:cNvPr>
          <p:cNvPicPr>
            <a:picLocks noChangeAspect="1"/>
          </p:cNvPicPr>
          <p:nvPr/>
        </p:nvPicPr>
        <p:blipFill>
          <a:blip r:embed="rId4"/>
          <a:stretch>
            <a:fillRect/>
          </a:stretch>
        </p:blipFill>
        <p:spPr>
          <a:xfrm>
            <a:off x="8437535" y="2210471"/>
            <a:ext cx="260787" cy="260787"/>
          </a:xfrm>
          <a:prstGeom prst="rect">
            <a:avLst/>
          </a:prstGeom>
        </p:spPr>
      </p:pic>
      <p:sp>
        <p:nvSpPr>
          <p:cNvPr id="18" name="Text 12"/>
          <p:cNvSpPr/>
          <p:nvPr/>
        </p:nvSpPr>
        <p:spPr>
          <a:xfrm>
            <a:off x="9015984" y="2194560"/>
            <a:ext cx="292608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効果発現の早さと合う</a:t>
            </a:r>
            <a:endParaRPr lang="en-US" sz="1300" dirty="0"/>
          </a:p>
        </p:txBody>
      </p:sp>
      <p:sp>
        <p:nvSpPr>
          <p:cNvPr id="19" name="Text 13"/>
          <p:cNvSpPr/>
          <p:nvPr/>
        </p:nvSpPr>
        <p:spPr>
          <a:xfrm>
            <a:off x="8330184"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28日で差がついている</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リモデリングのような</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数か月かかる機序では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説明しきれない</a:t>
            </a:r>
            <a:endParaRPr lang="en-US" sz="120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早い立ち上がりは、血行動態の機序が主役であることを示唆する。ただし直接には証明されていない。</a:t>
            </a:r>
            <a:endParaRPr lang="en-US"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MECHANISM (2/2)</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機序（2/2）血糖降下では説明がつかない</a:t>
            </a:r>
            <a:endParaRPr lang="en-US" sz="2400" dirty="0"/>
          </a:p>
        </p:txBody>
      </p:sp>
      <p:sp>
        <p:nvSpPr>
          <p:cNvPr id="5" name="Shape 2"/>
          <p:cNvSpPr/>
          <p:nvPr/>
        </p:nvSpPr>
        <p:spPr>
          <a:xfrm>
            <a:off x="640080" y="1828800"/>
            <a:ext cx="10881360" cy="1737360"/>
          </a:xfrm>
          <a:prstGeom prst="roundRect">
            <a:avLst>
              <a:gd name="adj" fmla="val 4737"/>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94560"/>
            <a:ext cx="603504" cy="603504"/>
          </a:xfrm>
          <a:prstGeom prst="ellipse">
            <a:avLst/>
          </a:prstGeom>
          <a:solidFill>
            <a:srgbClr val="13202F"/>
          </a:solidFill>
          <a:ln w="15875">
            <a:solidFill>
              <a:srgbClr val="4FE0A8"/>
            </a:solidFill>
            <a:prstDash val="solid"/>
          </a:ln>
        </p:spPr>
      </p:sp>
      <p:pic>
        <p:nvPicPr>
          <p:cNvPr id="7" name="Image 1" descr="ic_check.png">    </p:cNvPr>
          <p:cNvPicPr>
            <a:picLocks noChangeAspect="1"/>
          </p:cNvPicPr>
          <p:nvPr/>
        </p:nvPicPr>
        <p:blipFill>
          <a:blip r:embed="rId2"/>
          <a:stretch>
            <a:fillRect/>
          </a:stretch>
        </p:blipFill>
        <p:spPr>
          <a:xfrm>
            <a:off x="1123066" y="2357506"/>
            <a:ext cx="277612" cy="277612"/>
          </a:xfrm>
          <a:prstGeom prst="rect">
            <a:avLst/>
          </a:prstGeom>
        </p:spPr>
      </p:pic>
      <p:sp>
        <p:nvSpPr>
          <p:cNvPr id="8" name="Text 4"/>
          <p:cNvSpPr/>
          <p:nvPr/>
        </p:nvSpPr>
        <p:spPr>
          <a:xfrm>
            <a:off x="1783080" y="1828800"/>
            <a:ext cx="9418320" cy="1737360"/>
          </a:xfrm>
          <a:prstGeom prst="rect">
            <a:avLst/>
          </a:prstGeom>
          <a:noFill/>
          <a:ln/>
        </p:spPr>
        <p:txBody>
          <a:bodyPr wrap="square" lIns="0" tIns="0" rIns="0" bIns="0" rtlCol="0" anchor="ctr"/>
          <a:lstStyle/>
          <a:p>
            <a:pPr indent="0" marL="0">
              <a:lnSpc>
                <a:spcPct val="115000"/>
              </a:lnSpc>
              <a:buNone/>
            </a:pPr>
            <a:r>
              <a:rPr lang="en-US" sz="1500" b="1" dirty="0">
                <a:solidFill>
                  <a:srgbClr val="4FE0A8"/>
                </a:solidFill>
                <a:latin typeface="Meiryo" pitchFamily="34" charset="0"/>
                <a:ea typeface="Meiryo" pitchFamily="34" charset="-122"/>
                <a:cs typeface="Meiryo" pitchFamily="34" charset="-120"/>
              </a:rPr>
              <a:t>糖尿病のない患者、しかもHbA1cが5.7%未満の患者でも効果は同じ方向だった（HR 0.67）。</a:t>
            </a:r>
            <a:endParaRPr lang="en-US" sz="1500" dirty="0"/>
          </a:p>
          <a:p>
            <a:pPr indent="0" marL="0">
              <a:lnSpc>
                <a:spcPct val="115000"/>
              </a:lnSpc>
              <a:buNone/>
            </a:pPr>
            <a:r>
              <a:rPr lang="en-US" sz="1500" b="1" dirty="0">
                <a:solidFill>
                  <a:srgbClr val="4FE0A8"/>
                </a:solidFill>
                <a:latin typeface="Meiryo" pitchFamily="34" charset="0"/>
                <a:ea typeface="Meiryo" pitchFamily="34" charset="-122"/>
                <a:cs typeface="Meiryo" pitchFamily="34" charset="-120"/>
              </a:rPr>
              <a:t>血糖を下げたから効いた、という説明はここで成り立たなくなる</a:t>
            </a:r>
            <a:endParaRPr lang="en-US" sz="1500" dirty="0"/>
          </a:p>
        </p:txBody>
      </p:sp>
      <p:sp>
        <p:nvSpPr>
          <p:cNvPr id="9" name="Shape 5"/>
          <p:cNvSpPr/>
          <p:nvPr/>
        </p:nvSpPr>
        <p:spPr>
          <a:xfrm>
            <a:off x="640080" y="3794760"/>
            <a:ext cx="3538728" cy="2103120"/>
          </a:xfrm>
          <a:prstGeom prst="roundRect">
            <a:avLst>
              <a:gd name="adj" fmla="val 391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6"/>
          <p:cNvSpPr/>
          <p:nvPr/>
        </p:nvSpPr>
        <p:spPr>
          <a:xfrm>
            <a:off x="960120" y="4023360"/>
            <a:ext cx="310896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腎の保護</a:t>
            </a:r>
            <a:endParaRPr lang="en-US" sz="1300" dirty="0"/>
          </a:p>
        </p:txBody>
      </p:sp>
      <p:sp>
        <p:nvSpPr>
          <p:cNvPr id="11" name="Text 7"/>
          <p:cNvSpPr/>
          <p:nvPr/>
        </p:nvSpPr>
        <p:spPr>
          <a:xfrm>
            <a:off x="960120" y="4480560"/>
            <a:ext cx="3108960" cy="13258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糸球体内圧が下がる</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eGFRの下がり方が</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ゆるやかになる</a:t>
            </a:r>
            <a:endParaRPr lang="en-US" sz="1150" dirty="0"/>
          </a:p>
        </p:txBody>
      </p:sp>
      <p:sp>
        <p:nvSpPr>
          <p:cNvPr id="12" name="Shape 8"/>
          <p:cNvSpPr/>
          <p:nvPr/>
        </p:nvSpPr>
        <p:spPr>
          <a:xfrm>
            <a:off x="4325112" y="3794760"/>
            <a:ext cx="3538728" cy="2103120"/>
          </a:xfrm>
          <a:prstGeom prst="roundRect">
            <a:avLst>
              <a:gd name="adj" fmla="val 391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3" name="Text 9"/>
          <p:cNvSpPr/>
          <p:nvPr/>
        </p:nvSpPr>
        <p:spPr>
          <a:xfrm>
            <a:off x="4645152" y="4023360"/>
            <a:ext cx="310896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心筋の代謝</a:t>
            </a:r>
            <a:endParaRPr lang="en-US" sz="1300" dirty="0"/>
          </a:p>
        </p:txBody>
      </p:sp>
      <p:sp>
        <p:nvSpPr>
          <p:cNvPr id="14" name="Text 10"/>
          <p:cNvSpPr/>
          <p:nvPr/>
        </p:nvSpPr>
        <p:spPr>
          <a:xfrm>
            <a:off x="4645152" y="4480560"/>
            <a:ext cx="3108960" cy="13258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ケトン体の利用が増える</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心筋のエネルギー効率が</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上がるという仮説</a:t>
            </a:r>
            <a:endParaRPr lang="en-US" sz="1150" dirty="0"/>
          </a:p>
        </p:txBody>
      </p:sp>
      <p:sp>
        <p:nvSpPr>
          <p:cNvPr id="15" name="Shape 11"/>
          <p:cNvSpPr/>
          <p:nvPr/>
        </p:nvSpPr>
        <p:spPr>
          <a:xfrm>
            <a:off x="8010144" y="3794760"/>
            <a:ext cx="3529584" cy="2103120"/>
          </a:xfrm>
          <a:prstGeom prst="roundRect">
            <a:avLst>
              <a:gd name="adj" fmla="val 391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Text 12"/>
          <p:cNvSpPr/>
          <p:nvPr/>
        </p:nvSpPr>
        <p:spPr>
          <a:xfrm>
            <a:off x="8330184" y="4023360"/>
            <a:ext cx="310896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不整脈の抑制</a:t>
            </a:r>
            <a:endParaRPr lang="en-US" sz="1300" dirty="0"/>
          </a:p>
        </p:txBody>
      </p:sp>
      <p:sp>
        <p:nvSpPr>
          <p:cNvPr id="17" name="Text 13"/>
          <p:cNvSpPr/>
          <p:nvPr/>
        </p:nvSpPr>
        <p:spPr>
          <a:xfrm>
            <a:off x="8330184" y="4480560"/>
            <a:ext cx="3108960" cy="13258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突然死が減っている</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電解質・交感神経・</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心筋伸展の関与が想定される</a:t>
            </a:r>
            <a:endParaRPr lang="en-US" sz="1150" dirty="0"/>
          </a:p>
        </p:txBody>
      </p:sp>
      <p:sp>
        <p:nvSpPr>
          <p:cNvPr id="18"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下の3つはいずれも仮説の域を出ない。試験が示したのは結果であって、機序ではない。</a:t>
            </a:r>
            <a:endParaRPr lang="en-US" sz="11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THE eGFR DIP</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開始直後にeGFRが下がるのは、悪い徴候ではない</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5669280" cy="914400"/>
          </a:xfrm>
          <a:prstGeom prst="rect">
            <a:avLst/>
          </a:prstGeom>
          <a:noFill/>
          <a:ln/>
        </p:spPr>
        <p:txBody>
          <a:bodyPr wrap="square" lIns="0" tIns="0" rIns="0" bIns="0" rtlCol="0" anchor="ctr"/>
          <a:lstStyle/>
          <a:p>
            <a:pPr indent="0" marL="0">
              <a:lnSpc>
                <a:spcPct val="105000"/>
              </a:lnSpc>
              <a:buNone/>
            </a:pPr>
            <a:r>
              <a:rPr lang="en-US" sz="1200" b="1" dirty="0">
                <a:solidFill>
                  <a:srgbClr val="FFC46B"/>
                </a:solidFill>
                <a:latin typeface="Meiryo" pitchFamily="34" charset="0"/>
                <a:ea typeface="Meiryo" pitchFamily="34" charset="-122"/>
                <a:cs typeface="Meiryo" pitchFamily="34" charset="-120"/>
              </a:rPr>
              <a:t>2週間でeGFRが10%を超えて低下した割合</a:t>
            </a:r>
            <a:endParaRPr lang="en-US" sz="1200" dirty="0"/>
          </a:p>
        </p:txBody>
      </p:sp>
      <p:sp>
        <p:nvSpPr>
          <p:cNvPr id="7" name="Text 4"/>
          <p:cNvSpPr/>
          <p:nvPr/>
        </p:nvSpPr>
        <p:spPr>
          <a:xfrm>
            <a:off x="6812280" y="1783080"/>
            <a:ext cx="2103120" cy="914400"/>
          </a:xfrm>
          <a:prstGeom prst="rect">
            <a:avLst/>
          </a:prstGeom>
          <a:noFill/>
          <a:ln/>
        </p:spPr>
        <p:txBody>
          <a:bodyPr wrap="square" lIns="0" tIns="0" rIns="0" bIns="0" rtlCol="0" anchor="ctr"/>
          <a:lstStyle/>
          <a:p>
            <a:pPr indent="0" marL="0">
              <a:buNone/>
            </a:pPr>
            <a:r>
              <a:rPr lang="en-US" sz="1600" b="1" dirty="0">
                <a:solidFill>
                  <a:srgbClr val="FFC46B"/>
                </a:solidFill>
                <a:latin typeface="Meiryo" pitchFamily="34" charset="0"/>
                <a:ea typeface="Meiryo" pitchFamily="34" charset="-122"/>
                <a:cs typeface="Meiryo" pitchFamily="34" charset="-120"/>
              </a:rPr>
              <a:t>38.2%対21.0%</a:t>
            </a:r>
            <a:endParaRPr lang="en-US" sz="1600" dirty="0"/>
          </a:p>
        </p:txBody>
      </p:sp>
      <p:sp>
        <p:nvSpPr>
          <p:cNvPr id="8" name="Text 5"/>
          <p:cNvSpPr/>
          <p:nvPr/>
        </p:nvSpPr>
        <p:spPr>
          <a:xfrm>
            <a:off x="9098280" y="1783080"/>
            <a:ext cx="2148840" cy="914400"/>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ダパグリフロジン群が多い</a:t>
            </a:r>
            <a:endParaRPr lang="en-US" sz="1100" dirty="0"/>
          </a:p>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オッズ比2.36</a:t>
            </a:r>
            <a:endParaRPr lang="en-US" sz="110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5669280" cy="914400"/>
          </a:xfrm>
          <a:prstGeom prst="rect">
            <a:avLst/>
          </a:prstGeom>
          <a:noFill/>
          <a:ln/>
        </p:spPr>
        <p:txBody>
          <a:bodyPr wrap="square" lIns="0" tIns="0" rIns="0" bIns="0" rtlCol="0" anchor="ctr"/>
          <a:lstStyle/>
          <a:p>
            <a:pPr indent="0" marL="0">
              <a:lnSpc>
                <a:spcPct val="105000"/>
              </a:lnSpc>
              <a:buNone/>
            </a:pPr>
            <a:r>
              <a:rPr lang="en-US" sz="1200" b="1" dirty="0">
                <a:solidFill>
                  <a:srgbClr val="FFC46B"/>
                </a:solidFill>
                <a:latin typeface="Meiryo" pitchFamily="34" charset="0"/>
                <a:ea typeface="Meiryo" pitchFamily="34" charset="-122"/>
                <a:cs typeface="Meiryo" pitchFamily="34" charset="-120"/>
              </a:rPr>
              <a:t>20%を超えて低下した割合</a:t>
            </a:r>
            <a:endParaRPr lang="en-US" sz="1200" dirty="0"/>
          </a:p>
        </p:txBody>
      </p:sp>
      <p:sp>
        <p:nvSpPr>
          <p:cNvPr id="11" name="Text 8"/>
          <p:cNvSpPr/>
          <p:nvPr/>
        </p:nvSpPr>
        <p:spPr>
          <a:xfrm>
            <a:off x="6812280" y="2816352"/>
            <a:ext cx="2103120" cy="914400"/>
          </a:xfrm>
          <a:prstGeom prst="rect">
            <a:avLst/>
          </a:prstGeom>
          <a:noFill/>
          <a:ln/>
        </p:spPr>
        <p:txBody>
          <a:bodyPr wrap="square" lIns="0" tIns="0" rIns="0" bIns="0" rtlCol="0" anchor="ctr"/>
          <a:lstStyle/>
          <a:p>
            <a:pPr indent="0" marL="0">
              <a:buNone/>
            </a:pPr>
            <a:r>
              <a:rPr lang="en-US" sz="1600" b="1" dirty="0">
                <a:solidFill>
                  <a:srgbClr val="FFC46B"/>
                </a:solidFill>
                <a:latin typeface="Meiryo" pitchFamily="34" charset="0"/>
                <a:ea typeface="Meiryo" pitchFamily="34" charset="-122"/>
                <a:cs typeface="Meiryo" pitchFamily="34" charset="-120"/>
              </a:rPr>
              <a:t>12.6%対6.4%</a:t>
            </a:r>
            <a:endParaRPr lang="en-US" sz="1600" dirty="0"/>
          </a:p>
        </p:txBody>
      </p:sp>
      <p:sp>
        <p:nvSpPr>
          <p:cNvPr id="12" name="Text 9"/>
          <p:cNvSpPr/>
          <p:nvPr/>
        </p:nvSpPr>
        <p:spPr>
          <a:xfrm>
            <a:off x="9098280" y="2816352"/>
            <a:ext cx="2148840" cy="914400"/>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30%超は3.4%対1.3%</a:t>
            </a:r>
            <a:endParaRPr lang="en-US" sz="110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5669280" cy="914400"/>
          </a:xfrm>
          <a:prstGeom prst="rect">
            <a:avLst/>
          </a:prstGeom>
          <a:noFill/>
          <a:ln/>
        </p:spPr>
        <p:txBody>
          <a:bodyPr wrap="square" lIns="0" tIns="0" rIns="0" bIns="0" rtlCol="0" anchor="ctr"/>
          <a:lstStyle/>
          <a:p>
            <a:pPr indent="0" marL="0">
              <a:lnSpc>
                <a:spcPct val="105000"/>
              </a:lnSpc>
              <a:buNone/>
            </a:pPr>
            <a:r>
              <a:rPr lang="en-US" sz="1200" b="1" dirty="0">
                <a:solidFill>
                  <a:srgbClr val="FF6B6B"/>
                </a:solidFill>
                <a:latin typeface="Meiryo" pitchFamily="34" charset="0"/>
                <a:ea typeface="Meiryo" pitchFamily="34" charset="-122"/>
                <a:cs typeface="Meiryo" pitchFamily="34" charset="-120"/>
              </a:rPr>
              <a:t>10%超の低下があったときの予後（プラセボ群）</a:t>
            </a:r>
            <a:endParaRPr lang="en-US" sz="1200" dirty="0"/>
          </a:p>
        </p:txBody>
      </p:sp>
      <p:sp>
        <p:nvSpPr>
          <p:cNvPr id="15" name="Text 12"/>
          <p:cNvSpPr/>
          <p:nvPr/>
        </p:nvSpPr>
        <p:spPr>
          <a:xfrm>
            <a:off x="6812280" y="3849624"/>
            <a:ext cx="2103120" cy="914400"/>
          </a:xfrm>
          <a:prstGeom prst="rect">
            <a:avLst/>
          </a:prstGeom>
          <a:noFill/>
          <a:ln/>
        </p:spPr>
        <p:txBody>
          <a:bodyPr wrap="square" lIns="0" tIns="0" rIns="0" bIns="0" rtlCol="0" anchor="ctr"/>
          <a:lstStyle/>
          <a:p>
            <a:pPr indent="0" marL="0">
              <a:buNone/>
            </a:pPr>
            <a:r>
              <a:rPr lang="en-US" sz="1600" b="1" dirty="0">
                <a:solidFill>
                  <a:srgbClr val="FF6B6B"/>
                </a:solidFill>
                <a:latin typeface="Meiryo" pitchFamily="34" charset="0"/>
                <a:ea typeface="Meiryo" pitchFamily="34" charset="-122"/>
                <a:cs typeface="Meiryo" pitchFamily="34" charset="-120"/>
              </a:rPr>
              <a:t>HR 1.45</a:t>
            </a:r>
            <a:endParaRPr lang="en-US" sz="1600" dirty="0"/>
          </a:p>
        </p:txBody>
      </p:sp>
      <p:sp>
        <p:nvSpPr>
          <p:cNvPr id="16" name="Text 13"/>
          <p:cNvSpPr/>
          <p:nvPr/>
        </p:nvSpPr>
        <p:spPr>
          <a:xfrm>
            <a:off x="9098280" y="3849624"/>
            <a:ext cx="2148840" cy="914400"/>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低下がなかった人より予後が悪い</a:t>
            </a:r>
            <a:endParaRPr lang="en-US" sz="1100" dirty="0"/>
          </a:p>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95%CI 1.19〜1.78</a:t>
            </a:r>
            <a:endParaRPr lang="en-US" sz="110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5669280" cy="914400"/>
          </a:xfrm>
          <a:prstGeom prst="rect">
            <a:avLst/>
          </a:prstGeom>
          <a:noFill/>
          <a:ln/>
        </p:spPr>
        <p:txBody>
          <a:bodyPr wrap="square" lIns="0" tIns="0" rIns="0" bIns="0" rtlCol="0" anchor="ctr"/>
          <a:lstStyle/>
          <a:p>
            <a:pPr indent="0" marL="0">
              <a:lnSpc>
                <a:spcPct val="105000"/>
              </a:lnSpc>
              <a:buNone/>
            </a:pPr>
            <a:r>
              <a:rPr lang="en-US" sz="1200" b="1" dirty="0">
                <a:solidFill>
                  <a:srgbClr val="4FE0A8"/>
                </a:solidFill>
                <a:latin typeface="Meiryo" pitchFamily="34" charset="0"/>
                <a:ea typeface="Meiryo" pitchFamily="34" charset="-122"/>
                <a:cs typeface="Meiryo" pitchFamily="34" charset="-120"/>
              </a:rPr>
              <a:t>10%超の低下があったときの予後（実薬群）</a:t>
            </a:r>
            <a:endParaRPr lang="en-US" sz="1200" dirty="0"/>
          </a:p>
        </p:txBody>
      </p:sp>
      <p:sp>
        <p:nvSpPr>
          <p:cNvPr id="19" name="Text 16"/>
          <p:cNvSpPr/>
          <p:nvPr/>
        </p:nvSpPr>
        <p:spPr>
          <a:xfrm>
            <a:off x="6812280" y="4882896"/>
            <a:ext cx="2103120" cy="914400"/>
          </a:xfrm>
          <a:prstGeom prst="rect">
            <a:avLst/>
          </a:prstGeom>
          <a:noFill/>
          <a:ln/>
        </p:spPr>
        <p:txBody>
          <a:bodyPr wrap="square" lIns="0" tIns="0" rIns="0" bIns="0" rtlCol="0" anchor="ctr"/>
          <a:lstStyle/>
          <a:p>
            <a:pPr indent="0" marL="0">
              <a:buNone/>
            </a:pPr>
            <a:r>
              <a:rPr lang="en-US" sz="1600" b="1" dirty="0">
                <a:solidFill>
                  <a:srgbClr val="4FE0A8"/>
                </a:solidFill>
                <a:latin typeface="Meiryo" pitchFamily="34" charset="0"/>
                <a:ea typeface="Meiryo" pitchFamily="34" charset="-122"/>
                <a:cs typeface="Meiryo" pitchFamily="34" charset="-120"/>
              </a:rPr>
              <a:t>HR 0.73</a:t>
            </a:r>
            <a:endParaRPr lang="en-US" sz="1600" dirty="0"/>
          </a:p>
        </p:txBody>
      </p:sp>
      <p:sp>
        <p:nvSpPr>
          <p:cNvPr id="20" name="Text 17"/>
          <p:cNvSpPr/>
          <p:nvPr/>
        </p:nvSpPr>
        <p:spPr>
          <a:xfrm>
            <a:off x="9098280" y="4882896"/>
            <a:ext cx="2148840" cy="914400"/>
          </a:xfrm>
          <a:prstGeom prst="rect">
            <a:avLst/>
          </a:prstGeom>
          <a:noFill/>
          <a:ln/>
        </p:spPr>
        <p:txBody>
          <a:bodyPr wrap="square" lIns="0" tIns="0" rIns="0" bIns="0" rtlCol="0" anchor="ctr"/>
          <a:lstStyle/>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むしろ予後が良い</a:t>
            </a:r>
            <a:endParaRPr lang="en-US" sz="1100" dirty="0"/>
          </a:p>
          <a:p>
            <a:pPr indent="0" marL="0">
              <a:lnSpc>
                <a:spcPct val="105000"/>
              </a:lnSpc>
              <a:buNone/>
            </a:pPr>
            <a:r>
              <a:rPr lang="en-US" sz="1100" dirty="0">
                <a:solidFill>
                  <a:srgbClr val="C3D0DC"/>
                </a:solidFill>
                <a:latin typeface="Meiryo" pitchFamily="34" charset="0"/>
                <a:ea typeface="Meiryo" pitchFamily="34" charset="-122"/>
                <a:cs typeface="Meiryo" pitchFamily="34" charset="-120"/>
              </a:rPr>
              <a:t>0.59〜0.91・交互作用P&lt;0.001</a:t>
            </a:r>
            <a:endParaRPr lang="en-US" sz="1100" dirty="0"/>
          </a:p>
        </p:txBody>
      </p:sp>
      <p:sp>
        <p:nvSpPr>
          <p:cNvPr id="21" name="Text 18"/>
          <p:cNvSpPr/>
          <p:nvPr/>
        </p:nvSpPr>
        <p:spPr>
          <a:xfrm>
            <a:off x="658368" y="5760720"/>
            <a:ext cx="10881360" cy="502920"/>
          </a:xfrm>
          <a:prstGeom prst="rect">
            <a:avLst/>
          </a:prstGeom>
          <a:noFill/>
          <a:ln/>
        </p:spPr>
        <p:txBody>
          <a:bodyPr wrap="square" lIns="0" tIns="0" rIns="0" bIns="0" rtlCol="0" anchor="ctr"/>
          <a:lstStyle/>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2週間の平均変化はプラセボ-1.1、ダパグリフロジン-4.2mL/min/1.73m2で、差は3.1（95%CI 2.6〜3.7）。</a:t>
            </a:r>
            <a:endParaRPr lang="en-US" sz="1100" dirty="0"/>
          </a:p>
          <a:p>
            <a:pPr indent="0" marL="0">
              <a:lnSpc>
                <a:spcPct val="110000"/>
              </a:lnSpc>
              <a:buNone/>
            </a:pPr>
            <a:r>
              <a:rPr lang="en-US" sz="1100" dirty="0">
                <a:solidFill>
                  <a:srgbClr val="8195A9"/>
                </a:solidFill>
                <a:latin typeface="Meiryo" pitchFamily="34" charset="0"/>
                <a:ea typeface="Meiryo" pitchFamily="34" charset="-122"/>
                <a:cs typeface="Meiryo" pitchFamily="34" charset="-120"/>
              </a:rPr>
              <a:t>10%超の初期低下は、その後のeGFRの下がり方を速めることも、有害事象を増やすこともなかった</a:t>
            </a:r>
            <a:endParaRPr lang="en-US" sz="1100" dirty="0"/>
          </a:p>
        </p:txBody>
      </p:sp>
      <p:sp>
        <p:nvSpPr>
          <p:cNvPr id="22" name="Text 19"/>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Adamson C, et al. Circulation 2022;146:438-449</a:t>
            </a:r>
            <a:endParaRPr lang="en-US" sz="11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eGFR SLOPE</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長い目で見ると、腎機能の落ち方はゆるくなる</a:t>
            </a:r>
            <a:endParaRPr lang="en-US" sz="2400" dirty="0"/>
          </a:p>
        </p:txBody>
      </p:sp>
      <p:sp>
        <p:nvSpPr>
          <p:cNvPr id="5" name="Shape 2"/>
          <p:cNvSpPr/>
          <p:nvPr/>
        </p:nvSpPr>
        <p:spPr>
          <a:xfrm>
            <a:off x="6400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2103120"/>
            <a:ext cx="3383280" cy="36576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ダパグリフロジン</a:t>
            </a:r>
            <a:endParaRPr lang="en-US" sz="1400" dirty="0"/>
          </a:p>
        </p:txBody>
      </p:sp>
      <p:sp>
        <p:nvSpPr>
          <p:cNvPr id="7" name="Text 4"/>
          <p:cNvSpPr/>
          <p:nvPr/>
        </p:nvSpPr>
        <p:spPr>
          <a:xfrm>
            <a:off x="914400" y="2487168"/>
            <a:ext cx="3474720" cy="960120"/>
          </a:xfrm>
          <a:prstGeom prst="rect">
            <a:avLst/>
          </a:prstGeom>
          <a:noFill/>
          <a:ln/>
        </p:spPr>
        <p:txBody>
          <a:bodyPr wrap="square" lIns="0" tIns="0" rIns="0" bIns="0" rtlCol="0" anchor="ctr"/>
          <a:lstStyle/>
          <a:p>
            <a:pPr indent="0" marL="0">
              <a:buNone/>
            </a:pPr>
            <a:r>
              <a:rPr lang="en-US" sz="5000" b="1" dirty="0">
                <a:solidFill>
                  <a:srgbClr val="4FE0A8"/>
                </a:solidFill>
                <a:latin typeface="Meiryo" pitchFamily="34" charset="0"/>
                <a:ea typeface="Meiryo" pitchFamily="34" charset="-122"/>
                <a:cs typeface="Meiryo" pitchFamily="34" charset="-120"/>
              </a:rPr>
              <a:t>-1.09</a:t>
            </a:r>
            <a:endParaRPr lang="en-US" sz="5000" dirty="0"/>
          </a:p>
        </p:txBody>
      </p:sp>
      <p:sp>
        <p:nvSpPr>
          <p:cNvPr id="8" name="Text 5"/>
          <p:cNvSpPr/>
          <p:nvPr/>
        </p:nvSpPr>
        <p:spPr>
          <a:xfrm>
            <a:off x="9601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14日目から720日目までの</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eGFRの年間変化（95%CI -1.40〜-0.77）</a:t>
            </a:r>
            <a:endParaRPr lang="en-US" sz="1200" dirty="0"/>
          </a:p>
        </p:txBody>
      </p:sp>
      <p:sp>
        <p:nvSpPr>
          <p:cNvPr id="9" name="Shape 6"/>
          <p:cNvSpPr/>
          <p:nvPr/>
        </p:nvSpPr>
        <p:spPr>
          <a:xfrm>
            <a:off x="4754880" y="1874520"/>
            <a:ext cx="3977640" cy="2286000"/>
          </a:xfrm>
          <a:prstGeom prst="roundRect">
            <a:avLst>
              <a:gd name="adj" fmla="val 36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5074920" y="2103120"/>
            <a:ext cx="3383280" cy="365760"/>
          </a:xfrm>
          <a:prstGeom prst="rect">
            <a:avLst/>
          </a:prstGeom>
          <a:noFill/>
          <a:ln/>
        </p:spPr>
        <p:txBody>
          <a:bodyPr wrap="square" lIns="0" tIns="0" rIns="0" bIns="0" rtlCol="0" anchor="ctr"/>
          <a:lstStyle/>
          <a:p>
            <a:pPr indent="0" marL="0">
              <a:buNone/>
            </a:pPr>
            <a:r>
              <a:rPr lang="en-US" sz="1400" b="1" dirty="0">
                <a:solidFill>
                  <a:srgbClr val="8FB0D6"/>
                </a:solidFill>
                <a:latin typeface="Meiryo" pitchFamily="34" charset="0"/>
                <a:ea typeface="Meiryo" pitchFamily="34" charset="-122"/>
                <a:cs typeface="Meiryo" pitchFamily="34" charset="-120"/>
              </a:rPr>
              <a:t>プラセボ</a:t>
            </a:r>
            <a:endParaRPr lang="en-US" sz="1400" dirty="0"/>
          </a:p>
        </p:txBody>
      </p:sp>
      <p:sp>
        <p:nvSpPr>
          <p:cNvPr id="11" name="Text 8"/>
          <p:cNvSpPr/>
          <p:nvPr/>
        </p:nvSpPr>
        <p:spPr>
          <a:xfrm>
            <a:off x="5029200" y="2487168"/>
            <a:ext cx="3474720" cy="960120"/>
          </a:xfrm>
          <a:prstGeom prst="rect">
            <a:avLst/>
          </a:prstGeom>
          <a:noFill/>
          <a:ln/>
        </p:spPr>
        <p:txBody>
          <a:bodyPr wrap="square" lIns="0" tIns="0" rIns="0" bIns="0" rtlCol="0" anchor="ctr"/>
          <a:lstStyle/>
          <a:p>
            <a:pPr indent="0" marL="0">
              <a:buNone/>
            </a:pPr>
            <a:r>
              <a:rPr lang="en-US" sz="5000" b="1" dirty="0">
                <a:solidFill>
                  <a:srgbClr val="8FB0D6"/>
                </a:solidFill>
                <a:latin typeface="Meiryo" pitchFamily="34" charset="0"/>
                <a:ea typeface="Meiryo" pitchFamily="34" charset="-122"/>
                <a:cs typeface="Meiryo" pitchFamily="34" charset="-120"/>
              </a:rPr>
              <a:t>-2.85</a:t>
            </a:r>
            <a:endParaRPr lang="en-US" sz="5000" dirty="0"/>
          </a:p>
        </p:txBody>
      </p:sp>
      <p:sp>
        <p:nvSpPr>
          <p:cNvPr id="12" name="Text 9"/>
          <p:cNvSpPr/>
          <p:nvPr/>
        </p:nvSpPr>
        <p:spPr>
          <a:xfrm>
            <a:off x="5074920" y="3566160"/>
            <a:ext cx="3383280" cy="41148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同じ期間の年間変化</a:t>
            </a:r>
            <a:endParaRPr lang="en-US" sz="1200" dirty="0"/>
          </a:p>
          <a:p>
            <a:pPr indent="0" marL="0">
              <a:buNone/>
            </a:pPr>
            <a:r>
              <a:rPr lang="en-US" sz="1200" dirty="0">
                <a:solidFill>
                  <a:srgbClr val="8195A9"/>
                </a:solidFill>
                <a:latin typeface="Meiryo" pitchFamily="34" charset="0"/>
                <a:ea typeface="Meiryo" pitchFamily="34" charset="-122"/>
                <a:cs typeface="Meiryo" pitchFamily="34" charset="-120"/>
              </a:rPr>
              <a:t>（95%CI -3.17〜-2.53）</a:t>
            </a:r>
            <a:endParaRPr lang="en-US" sz="1200" dirty="0"/>
          </a:p>
        </p:txBody>
      </p:sp>
      <p:sp>
        <p:nvSpPr>
          <p:cNvPr id="13" name="Shape 10"/>
          <p:cNvSpPr/>
          <p:nvPr/>
        </p:nvSpPr>
        <p:spPr>
          <a:xfrm>
            <a:off x="8915400" y="1874520"/>
            <a:ext cx="2606040" cy="2286000"/>
          </a:xfrm>
          <a:prstGeom prst="roundRect">
            <a:avLst>
              <a:gd name="adj" fmla="val 36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8915400" y="2121408"/>
            <a:ext cx="2606040" cy="457200"/>
          </a:xfrm>
          <a:prstGeom prst="rect">
            <a:avLst/>
          </a:prstGeom>
          <a:noFill/>
          <a:ln/>
        </p:spPr>
        <p:txBody>
          <a:bodyPr wrap="square" lIns="0" tIns="0" rIns="0" bIns="0" rtlCol="0" anchor="ctr"/>
          <a:lstStyle/>
          <a:p>
            <a:pPr algn="ctr" indent="0" marL="0">
              <a:buNone/>
            </a:pPr>
            <a:r>
              <a:rPr lang="en-US" sz="1600" dirty="0">
                <a:solidFill>
                  <a:srgbClr val="F2F6FA"/>
                </a:solidFill>
                <a:latin typeface="Meiryo" pitchFamily="34" charset="0"/>
                <a:ea typeface="Meiryo" pitchFamily="34" charset="-122"/>
                <a:cs typeface="Meiryo" pitchFamily="34" charset="-120"/>
              </a:rPr>
              <a:t>差</a:t>
            </a:r>
            <a:endParaRPr lang="en-US" sz="1600" dirty="0"/>
          </a:p>
        </p:txBody>
      </p:sp>
      <p:sp>
        <p:nvSpPr>
          <p:cNvPr id="15" name="Text 12"/>
          <p:cNvSpPr/>
          <p:nvPr/>
        </p:nvSpPr>
        <p:spPr>
          <a:xfrm>
            <a:off x="8915400" y="2487168"/>
            <a:ext cx="2606040" cy="914400"/>
          </a:xfrm>
          <a:prstGeom prst="rect">
            <a:avLst/>
          </a:prstGeom>
          <a:noFill/>
          <a:ln/>
        </p:spPr>
        <p:txBody>
          <a:bodyPr wrap="square" lIns="0" tIns="0" rIns="0" bIns="0" rtlCol="0" anchor="ctr"/>
          <a:lstStyle/>
          <a:p>
            <a:pPr algn="ctr" indent="0" marL="0">
              <a:buNone/>
            </a:pPr>
            <a:r>
              <a:rPr lang="en-US" sz="3800" b="1" dirty="0">
                <a:solidFill>
                  <a:srgbClr val="4FE0A8"/>
                </a:solidFill>
                <a:latin typeface="Meiryo" pitchFamily="34" charset="0"/>
                <a:ea typeface="Meiryo" pitchFamily="34" charset="-122"/>
                <a:cs typeface="Meiryo" pitchFamily="34" charset="-120"/>
              </a:rPr>
              <a:t>1.76</a:t>
            </a:r>
            <a:endParaRPr lang="en-US" sz="3800" dirty="0"/>
          </a:p>
        </p:txBody>
      </p:sp>
      <p:sp>
        <p:nvSpPr>
          <p:cNvPr id="16" name="Text 13"/>
          <p:cNvSpPr/>
          <p:nvPr/>
        </p:nvSpPr>
        <p:spPr>
          <a:xfrm>
            <a:off x="8915400" y="3520440"/>
            <a:ext cx="2606040" cy="548640"/>
          </a:xfrm>
          <a:prstGeom prst="rect">
            <a:avLst/>
          </a:prstGeom>
          <a:noFill/>
          <a:ln/>
        </p:spPr>
        <p:txBody>
          <a:bodyPr wrap="square" lIns="0" tIns="0" rIns="0" bIns="0" rtlCol="0" anchor="ctr"/>
          <a:lstStyle/>
          <a:p>
            <a:pPr algn="ctr" indent="0" marL="0">
              <a:lnSpc>
                <a:spcPct val="110000"/>
              </a:lnSpc>
              <a:buNone/>
            </a:pPr>
            <a:r>
              <a:rPr lang="en-US" sz="1050" dirty="0">
                <a:solidFill>
                  <a:srgbClr val="8195A9"/>
                </a:solidFill>
                <a:latin typeface="Meiryo" pitchFamily="34" charset="0"/>
                <a:ea typeface="Meiryo" pitchFamily="34" charset="-122"/>
                <a:cs typeface="Meiryo" pitchFamily="34" charset="-120"/>
              </a:rPr>
              <a:t>mL/min/1.73m2</a:t>
            </a:r>
            <a:endParaRPr lang="en-US" sz="1050" dirty="0"/>
          </a:p>
          <a:p>
            <a:pPr algn="ctr" indent="0" marL="0">
              <a:lnSpc>
                <a:spcPct val="110000"/>
              </a:lnSpc>
              <a:buNone/>
            </a:pPr>
            <a:r>
              <a:rPr lang="en-US" sz="1050" dirty="0">
                <a:solidFill>
                  <a:srgbClr val="8195A9"/>
                </a:solidFill>
                <a:latin typeface="Meiryo" pitchFamily="34" charset="0"/>
                <a:ea typeface="Meiryo" pitchFamily="34" charset="-122"/>
                <a:cs typeface="Meiryo" pitchFamily="34" charset="-120"/>
              </a:rPr>
              <a:t>年あたり・P&lt;0.001</a:t>
            </a:r>
            <a:endParaRPr lang="en-US" sz="1050" dirty="0"/>
          </a:p>
        </p:txBody>
      </p:sp>
      <p:sp>
        <p:nvSpPr>
          <p:cNvPr id="17" name="Shape 14"/>
          <p:cNvSpPr/>
          <p:nvPr/>
        </p:nvSpPr>
        <p:spPr>
          <a:xfrm>
            <a:off x="640080" y="4389120"/>
            <a:ext cx="10881360" cy="1234440"/>
          </a:xfrm>
          <a:prstGeom prst="roundRect">
            <a:avLst>
              <a:gd name="adj" fmla="val 6667"/>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389120"/>
            <a:ext cx="10241280" cy="1234440"/>
          </a:xfrm>
          <a:prstGeom prst="rect">
            <a:avLst/>
          </a:prstGeom>
          <a:noFill/>
          <a:ln/>
        </p:spPr>
        <p:txBody>
          <a:bodyPr wrap="square" lIns="0" tIns="0" rIns="0" bIns="0" rtlCol="0" anchor="ctr"/>
          <a:lstStyle/>
          <a:p>
            <a:pPr indent="0" marL="0">
              <a:lnSpc>
                <a:spcPct val="112000"/>
              </a:lnSpc>
              <a:buNone/>
            </a:pPr>
            <a:r>
              <a:rPr lang="en-US" sz="1200" dirty="0">
                <a:solidFill>
                  <a:srgbClr val="C3D0DC"/>
                </a:solidFill>
                <a:latin typeface="Meiryo" pitchFamily="34" charset="0"/>
                <a:ea typeface="Meiryo" pitchFamily="34" charset="-122"/>
                <a:cs typeface="Meiryo" pitchFamily="34" charset="-120"/>
              </a:rPr>
              <a:t>糖尿病の有無で差はなかった（交互作用のP値は0.92）。開始直後は下がり、その後の傾きはゆるくなるという二相性。</a:t>
            </a:r>
            <a:endParaRPr lang="en-US" sz="1200" dirty="0"/>
          </a:p>
          <a:p>
            <a:pPr indent="0" marL="0">
              <a:lnSpc>
                <a:spcPct val="112000"/>
              </a:lnSpc>
              <a:buNone/>
            </a:pPr>
            <a:r>
              <a:rPr lang="en-US" sz="1200" dirty="0">
                <a:solidFill>
                  <a:srgbClr val="C3D0DC"/>
                </a:solidFill>
                <a:latin typeface="Meiryo" pitchFamily="34" charset="0"/>
                <a:ea typeface="Meiryo" pitchFamily="34" charset="-122"/>
                <a:cs typeface="Meiryo" pitchFamily="34" charset="-120"/>
              </a:rPr>
              <a:t>ただし腎複合アウトカムそのものは有意に減っておらず、「腎保護薬」と呼ぶにはこの試験だけでは足りない</a:t>
            </a:r>
            <a:endParaRPr lang="en-US" sz="1200" dirty="0"/>
          </a:p>
        </p:txBody>
      </p:sp>
      <p:sp>
        <p:nvSpPr>
          <p:cNvPr id="19" name="Text 1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Jhund PS, et al. Circulation 2021;143:298-309</a:t>
            </a:r>
            <a:endParaRPr lang="en-US" sz="11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(1/10)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関連試験（1/10）別の薬で、同じ答えが出るか</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EMPEROR-Reduced</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N Engl J Med 2020</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LVEF40%以下・3,730例</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介入</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エンパグリフロジン10mg</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追跡</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中央値16か月</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主要（心血管死+HF入院）</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19.4%対24.7%</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ハザード比</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0.75（0.65〜0.86）</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心血管死（単独）</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8FB0D6"/>
                </a:solidFill>
                <a:latin typeface="Meiryo" pitchFamily="34" charset="0"/>
                <a:ea typeface="Meiryo" pitchFamily="34" charset="-122"/>
                <a:cs typeface="Meiryo" pitchFamily="34" charset="-120"/>
              </a:rPr>
              <a:t>有意差なし</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4FE0A8"/>
            </a:solidFill>
            <a:prstDash val="solid"/>
          </a:ln>
        </p:spPr>
      </p:sp>
      <p:pic>
        <p:nvPicPr>
          <p:cNvPr id="23" name="Image 1" descr="ic_check.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DAPA-HFとの関係</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ほぼ同時期に、別の薬・別の</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スポンサーで同じ結論が出た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主要アウトカムが「入院」で、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緊急受診を含まない点が違う</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心血管死は単独では動かず、</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ここはDAPA-HFのほうが強い</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主要アウトカムの定義が違うので、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ハザード比の直接比較には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注意がいる</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Packer M, et al. N Engl J Med 2020;383:1413-1424</a:t>
            </a:r>
            <a:endParaRPr lang="en-US" sz="11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(2/10)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関連試験（2/10）駆出率が保たれていたら</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DELIVER</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N Engl J Med 2022</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LVEF40%超・6,263例</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介入</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ダパグリフロジン10mg</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追跡</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中央値2.3年</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主要（HF増悪+心血管死）</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16.4%対19.5%</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ハザード比</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0.82（0.73〜0.92）</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心血管死（単独）</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8FB0D6"/>
                </a:solidFill>
                <a:latin typeface="Meiryo" pitchFamily="34" charset="0"/>
                <a:ea typeface="Meiryo" pitchFamily="34" charset="-122"/>
                <a:cs typeface="Meiryo" pitchFamily="34" charset="-120"/>
              </a:rPr>
              <a:t>0.88（0.74〜1.05）</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FFC46B"/>
            </a:solidFill>
            <a:prstDash val="solid"/>
          </a:ln>
        </p:spPr>
      </p:sp>
      <p:pic>
        <p:nvPicPr>
          <p:cNvPr id="23" name="Image 1" descr="ic_route.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DAPA-HFの外側を埋めた</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DAPA-HFが除外した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LVEF40%超をそのまま対象に</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した後継試験</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LVEF60%以上でも</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60%未満でも結果は同じ</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効果はDAPA-HFよりやや小さく、</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心血管死は単独では動かない</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同じ薬で駆出率の全域が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つながった</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Solomon SD, et al. N Engl J Med 2022;387:1089-1098</a:t>
            </a:r>
            <a:endParaRPr lang="en-US" sz="11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(3/10)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関連試験（3/10）腎臓を主役にすると</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DAPA-CKD</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N Engl J Med 2020</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eGFR25〜75・4,304例</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尿中アルブミン</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200〜5,000mg/gCr</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追跡</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中央値2.4年</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主要（腎複合+心血管死）</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9.2%対14.5%</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ハザード比</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0.61（0.51〜0.72）</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4.7%対6.8%</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4FE0A8"/>
            </a:solidFill>
            <a:prstDash val="solid"/>
          </a:ln>
        </p:spPr>
      </p:sp>
      <p:pic>
        <p:nvPicPr>
          <p:cNvPr id="23" name="Image 1" descr="ic_drop.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腎の話はこちらで決着した</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DAPA-HFでは腎複合が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有意に減らなかったが、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腎疾患を主役に据えると減る</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イベントが起きる集団を選べば</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検出できるという典型例</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eGFR25まで下げて登録しており、</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DAPA-HFの除外範囲に</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踏み込んでいる</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Heerspink HJL, et al. N Engl J Med 2020;383:1436-1446</a:t>
            </a:r>
            <a:endParaRPr lang="en-US" sz="11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(4/10)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関連試験（4/10）すべての出発点</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8FB0D6"/>
                </a:solidFill>
                <a:latin typeface="Meiryo" pitchFamily="34" charset="0"/>
                <a:ea typeface="Meiryo" pitchFamily="34" charset="-122"/>
                <a:cs typeface="Meiryo" pitchFamily="34" charset="-120"/>
              </a:rPr>
              <a:t>EMPA-REG OUTCOME</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N Engl J Med 2015</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2型糖尿病7,020例</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介入</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エンパグリフロジン</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追跡</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中央値3.1年</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3点MACE</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10.5%対12.1%</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心不全による入院</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2.7%対4.1%</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5.7%対8.3%</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8FB0D6"/>
            </a:solidFill>
            <a:prstDash val="solid"/>
          </a:ln>
        </p:spPr>
      </p:sp>
      <p:pic>
        <p:nvPicPr>
          <p:cNvPr id="23" name="Image 1" descr="ic_flask.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ここから問いが始まった</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もともとは心血管安全性を</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確かめるための試験だった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心不全入院が35%減ったことは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事前の予想になかった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対象は糖尿病患者であり、</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多くは心不全がなかった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この所見をどう解釈するかが、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DAPA-HFの出発点になった</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Zinman B, et al. N Engl J Med 2015;373:2117-2128</a:t>
            </a:r>
            <a:endParaRPr lang="en-US" sz="11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(5/10)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関連試験（5/10）動脈硬化は動かなかった</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8FB0D6"/>
                </a:solidFill>
                <a:latin typeface="Meiryo" pitchFamily="34" charset="0"/>
                <a:ea typeface="Meiryo" pitchFamily="34" charset="-122"/>
                <a:cs typeface="Meiryo" pitchFamily="34" charset="-120"/>
              </a:rPr>
              <a:t>DECLARE-TIMI 58</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N Engl J Med 2019</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2型糖尿病17,160例</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うち動脈硬化性疾患なし</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10,186例</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追跡</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中央値4.2年</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3点MACE</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8FB0D6"/>
                </a:solidFill>
                <a:latin typeface="Meiryo" pitchFamily="34" charset="0"/>
                <a:ea typeface="Meiryo" pitchFamily="34" charset="-122"/>
                <a:cs typeface="Meiryo" pitchFamily="34" charset="-120"/>
              </a:rPr>
              <a:t>有意差なし</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心血管死+HF入院</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4.9%対5.8%</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ケトアシドーシス</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FF6B6B"/>
                </a:solidFill>
                <a:latin typeface="Meiryo" pitchFamily="34" charset="0"/>
                <a:ea typeface="Meiryo" pitchFamily="34" charset="-122"/>
                <a:cs typeface="Meiryo" pitchFamily="34" charset="-120"/>
              </a:rPr>
              <a:t>0.3%対0.1%</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FFC46B"/>
            </a:solidFill>
            <a:prstDash val="solid"/>
          </a:ln>
        </p:spPr>
      </p:sp>
      <p:pic>
        <p:nvPicPr>
          <p:cNvPr id="23" name="Image 1" descr="ic_warn.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効くところと害の輪郭</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同じダパグリフロジンで、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心不全入院だけが減った</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動脈硬化イベントは動かない</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という輪郭がはっきりした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ケトアシドーシスと</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重篤な性器感染が有意に増えた</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（0.9%対0.1%）</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DAPA-HFの抄録には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これらの記載がないため、</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害の情報はこちらで補う</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Wiviott SD, et al. N Engl J Med 2019;380:347-357</a:t>
            </a:r>
            <a:endParaRPr lang="en-US" sz="11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(6/10)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関連試験（6/10）直前の標準を作った試験</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PARADIGM-HF</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N Engl J Med 2014</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LVEF40%以下・8,442例</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比較</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ARNI対エナラプリル</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追跡</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中央値27か月</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主要（心血管死+HF入院）</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21.8%対26.5%</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ハザード比</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0.80（0.73〜0.87）</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17.0%対19.8%</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8FB0D6"/>
            </a:solidFill>
            <a:prstDash val="solid"/>
          </a:ln>
        </p:spPr>
      </p:sp>
      <p:pic>
        <p:nvPicPr>
          <p:cNvPr id="23" name="Image 1" descr="ic_balance.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「置き換え」と「上乗せ」</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PARADIGM-HFはACE阻害薬を</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ARNIに置き換える試験</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DAPA-HFは何も減らさずに</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1剤足す試験</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足す薬のほうが、実務では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導入のハードルが低い</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DAPA-HFではARNI内服は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10.7%にとどまり、</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現在の標準治療とは差がある</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McMurray JJV, et al. N Engl J Med 2014;371:993-1004</a:t>
            </a:r>
            <a:endParaRPr lang="en-US" sz="11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(7/10)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関連試験（7/10）2試験を足すと死亡が見える</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Zannad メタ解析</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Lancet 2020</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DAPA-HFとEMPEROR-Reduced</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合計</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8,474例</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13%減・0.87（0.77〜0.98）</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14%減・0.86（0.76〜0.98）</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心血管死+HF入院</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26%減・0.74（0.68〜0.82）</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腎複合アウトカム</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0.62（0.43〜0.90）</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4FE0A8"/>
            </a:solidFill>
            <a:prstDash val="solid"/>
          </a:ln>
        </p:spPr>
      </p:sp>
      <p:pic>
        <p:nvPicPr>
          <p:cNvPr id="23" name="Image 1" descr="ic_users.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単独試験では届かなかった部分</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どちらの試験も全死亡を</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検出する検出力はなかった</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足し合わせて初めて</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全死亡と腎アウトカムが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有意になった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試験間の効果量に</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不均一性はなかった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NYHA分類と人種では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交互作用が示唆されており、</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ここは慎重に読む</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Zannad F, et al. Lancet 2020;396:819-829</a:t>
            </a:r>
            <a:endParaRPr lang="en-US" sz="11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(8/10)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関連試験（8/10）駆出率で切らずに見ると</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DAPA-HF+DELIVER 統合</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Nat Med 2022</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同じ薬の2試験・11,007例</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平均LVEF</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44%（標準偏差14）</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0.86（0.76〜0.97）</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0.90（0.82〜0.99）</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心不全入院の総数</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0.71（0.65〜0.78）</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MACE</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0.90（0.81〜1.00）</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4FE0A8"/>
            </a:solidFill>
            <a:prstDash val="solid"/>
          </a:ln>
        </p:spPr>
      </p:sp>
      <p:pic>
        <p:nvPicPr>
          <p:cNvPr id="23" name="Image 1" descr="ic_gauge.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事前に決めた個別データの統合</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同じ薬なので、そのまま</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1つの集団として扱える</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駆出率によって効果が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変わるという証拠は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見つからなかった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全死亡が有意になったのは、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2試験を足した検出力による</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心不全入院の総数（再入院も</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数える）で最も効果が大きい</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Jhund PS, et al. Nat Med 2022;28:1956-1964</a:t>
            </a:r>
            <a:endParaRPr lang="en-US" sz="11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(9/10)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関連試験（9/10）クラス全体でどこまで言えるか</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5試験のメタ解析</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Lancet 2022</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対象</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SGLT2阻害薬の5試験</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合計</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21,947例</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心血管死+HF入院</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0.77（0.72〜0.82）</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0.87（0.79〜0.95）</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心不全による初回入院</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0.72（0.67〜0.78）</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0.92（0.86〜0.99）</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4FE0A8"/>
            </a:solidFill>
            <a:prstDash val="solid"/>
          </a:ln>
        </p:spPr>
      </p:sp>
      <p:pic>
        <p:nvPicPr>
          <p:cNvPr id="23" name="Image 1" descr="ic_book.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「基盤治療」と呼ばれた根拠</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DAPA-HF・EMPEROR-Reduced・</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DELIVER・EMPEROR-Preserved・</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SOLOIST-WHFの5本</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駆出率を含む14のサブグループで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効果はおおむね一貫していた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入院と外来のどちらで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始めても方向は同じ</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ここでSGLT2阻害薬は</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「心不全の基盤治療」と</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位置づけられた</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Vaduganathan M, et al. Lancet 2022;400:757-767</a:t>
            </a:r>
            <a:endParaRPr lang="en-US" sz="11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RELATED TRIAL (10/10)</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関連試験（10/10）4本そろえると何年変わるか</a:t>
            </a:r>
            <a:endParaRPr lang="en-US" sz="2400" dirty="0"/>
          </a:p>
        </p:txBody>
      </p:sp>
      <p:sp>
        <p:nvSpPr>
          <p:cNvPr id="5" name="Shape 2"/>
          <p:cNvSpPr/>
          <p:nvPr/>
        </p:nvSpPr>
        <p:spPr>
          <a:xfrm>
            <a:off x="640080" y="1783080"/>
            <a:ext cx="5852160" cy="4114800"/>
          </a:xfrm>
          <a:prstGeom prst="roundRect">
            <a:avLst>
              <a:gd name="adj" fmla="val 2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640080" y="1783080"/>
            <a:ext cx="5852160" cy="566928"/>
          </a:xfrm>
          <a:prstGeom prst="roundRect">
            <a:avLst>
              <a:gd name="adj" fmla="val 14516"/>
            </a:avLst>
          </a:prstGeom>
          <a:solidFill>
            <a:srgbClr val="16283A"/>
          </a:solidFill>
          <a:ln/>
        </p:spPr>
      </p:sp>
      <p:sp>
        <p:nvSpPr>
          <p:cNvPr id="7" name="Text 4"/>
          <p:cNvSpPr/>
          <p:nvPr/>
        </p:nvSpPr>
        <p:spPr>
          <a:xfrm>
            <a:off x="868680" y="1801368"/>
            <a:ext cx="3628339" cy="548640"/>
          </a:xfrm>
          <a:prstGeom prst="rect">
            <a:avLst/>
          </a:prstGeom>
          <a:noFill/>
          <a:ln/>
        </p:spPr>
        <p:txBody>
          <a:bodyPr wrap="square" lIns="0" tIns="0" rIns="0" bIns="0" rtlCol="0" anchor="ctr"/>
          <a:lstStyle/>
          <a:p>
            <a:pPr indent="0" marL="0">
              <a:buNone/>
            </a:pPr>
            <a:r>
              <a:rPr lang="en-US" sz="1500" b="1" dirty="0">
                <a:solidFill>
                  <a:srgbClr val="FFC46B"/>
                </a:solidFill>
                <a:latin typeface="Meiryo" pitchFamily="34" charset="0"/>
                <a:ea typeface="Meiryo" pitchFamily="34" charset="-122"/>
                <a:cs typeface="Meiryo" pitchFamily="34" charset="-120"/>
              </a:rPr>
              <a:t>生涯利益の推定</a:t>
            </a:r>
            <a:endParaRPr lang="en-US" sz="1500" dirty="0"/>
          </a:p>
        </p:txBody>
      </p:sp>
      <p:sp>
        <p:nvSpPr>
          <p:cNvPr id="8" name="Text 5"/>
          <p:cNvSpPr/>
          <p:nvPr/>
        </p:nvSpPr>
        <p:spPr>
          <a:xfrm>
            <a:off x="3566160" y="1801368"/>
            <a:ext cx="2697480" cy="548640"/>
          </a:xfrm>
          <a:prstGeom prst="rect">
            <a:avLst/>
          </a:prstGeom>
          <a:noFill/>
          <a:ln/>
        </p:spPr>
        <p:txBody>
          <a:bodyPr wrap="square" lIns="0" tIns="0" rIns="0" bIns="0" rtlCol="0" anchor="ctr"/>
          <a:lstStyle/>
          <a:p>
            <a:pPr algn="r" indent="0" marL="0">
              <a:buNone/>
            </a:pPr>
            <a:r>
              <a:rPr lang="en-US" sz="1100" dirty="0">
                <a:solidFill>
                  <a:srgbClr val="8195A9"/>
                </a:solidFill>
                <a:latin typeface="Meiryo" pitchFamily="34" charset="0"/>
                <a:ea typeface="Meiryo" pitchFamily="34" charset="-122"/>
                <a:cs typeface="Meiryo" pitchFamily="34" charset="-120"/>
              </a:rPr>
              <a:t>Lancet 2020</a:t>
            </a:r>
            <a:endParaRPr lang="en-US" sz="1100" dirty="0"/>
          </a:p>
        </p:txBody>
      </p:sp>
      <p:sp>
        <p:nvSpPr>
          <p:cNvPr id="9" name="Text 6"/>
          <p:cNvSpPr/>
          <p:nvPr/>
        </p:nvSpPr>
        <p:spPr>
          <a:xfrm>
            <a:off x="896112" y="253288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比較</a:t>
            </a:r>
            <a:endParaRPr lang="en-US" sz="1200" dirty="0"/>
          </a:p>
        </p:txBody>
      </p:sp>
      <p:sp>
        <p:nvSpPr>
          <p:cNvPr id="10" name="Text 7"/>
          <p:cNvSpPr/>
          <p:nvPr/>
        </p:nvSpPr>
        <p:spPr>
          <a:xfrm>
            <a:off x="3215030" y="2532888"/>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4剤併用対従来治療</a:t>
            </a:r>
            <a:endParaRPr lang="en-US" sz="1250" dirty="0"/>
          </a:p>
        </p:txBody>
      </p:sp>
      <p:sp>
        <p:nvSpPr>
          <p:cNvPr id="11" name="Text 8"/>
          <p:cNvSpPr/>
          <p:nvPr/>
        </p:nvSpPr>
        <p:spPr>
          <a:xfrm>
            <a:off x="896112" y="2953512"/>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用いた試験</a:t>
            </a:r>
            <a:endParaRPr lang="en-US" sz="1200" dirty="0"/>
          </a:p>
        </p:txBody>
      </p:sp>
      <p:sp>
        <p:nvSpPr>
          <p:cNvPr id="12" name="Text 9"/>
          <p:cNvSpPr/>
          <p:nvPr/>
        </p:nvSpPr>
        <p:spPr>
          <a:xfrm>
            <a:off x="3215030" y="2953512"/>
            <a:ext cx="3043123" cy="365760"/>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3試験の間接比較</a:t>
            </a:r>
            <a:endParaRPr lang="en-US" sz="1250" dirty="0"/>
          </a:p>
        </p:txBody>
      </p:sp>
      <p:sp>
        <p:nvSpPr>
          <p:cNvPr id="13" name="Text 10"/>
          <p:cNvSpPr/>
          <p:nvPr/>
        </p:nvSpPr>
        <p:spPr>
          <a:xfrm>
            <a:off x="896112" y="3374136"/>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心血管死+HF入院</a:t>
            </a:r>
            <a:endParaRPr lang="en-US" sz="1200" dirty="0"/>
          </a:p>
        </p:txBody>
      </p:sp>
      <p:sp>
        <p:nvSpPr>
          <p:cNvPr id="14" name="Text 11"/>
          <p:cNvSpPr/>
          <p:nvPr/>
        </p:nvSpPr>
        <p:spPr>
          <a:xfrm>
            <a:off x="3215030" y="3374136"/>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0.38（0.30〜0.47）</a:t>
            </a:r>
            <a:endParaRPr lang="en-US" sz="1250" dirty="0"/>
          </a:p>
        </p:txBody>
      </p:sp>
      <p:sp>
        <p:nvSpPr>
          <p:cNvPr id="15" name="Text 12"/>
          <p:cNvSpPr/>
          <p:nvPr/>
        </p:nvSpPr>
        <p:spPr>
          <a:xfrm>
            <a:off x="896112" y="3794760"/>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全死亡</a:t>
            </a:r>
            <a:endParaRPr lang="en-US" sz="1200" dirty="0"/>
          </a:p>
        </p:txBody>
      </p:sp>
      <p:sp>
        <p:nvSpPr>
          <p:cNvPr id="16" name="Text 13"/>
          <p:cNvSpPr/>
          <p:nvPr/>
        </p:nvSpPr>
        <p:spPr>
          <a:xfrm>
            <a:off x="3215030" y="3794760"/>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0.53（0.40〜0.70）</a:t>
            </a:r>
            <a:endParaRPr lang="en-US" sz="1250" dirty="0"/>
          </a:p>
        </p:txBody>
      </p:sp>
      <p:sp>
        <p:nvSpPr>
          <p:cNvPr id="17" name="Text 14"/>
          <p:cNvSpPr/>
          <p:nvPr/>
        </p:nvSpPr>
        <p:spPr>
          <a:xfrm>
            <a:off x="896112" y="4215384"/>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55歳のイベント回避年数</a:t>
            </a:r>
            <a:endParaRPr lang="en-US" sz="1200" dirty="0"/>
          </a:p>
        </p:txBody>
      </p:sp>
      <p:sp>
        <p:nvSpPr>
          <p:cNvPr id="18" name="Text 15"/>
          <p:cNvSpPr/>
          <p:nvPr/>
        </p:nvSpPr>
        <p:spPr>
          <a:xfrm>
            <a:off x="3215030" y="4215384"/>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8.3年</a:t>
            </a:r>
            <a:endParaRPr lang="en-US" sz="1250" dirty="0"/>
          </a:p>
        </p:txBody>
      </p:sp>
      <p:sp>
        <p:nvSpPr>
          <p:cNvPr id="19" name="Text 16"/>
          <p:cNvSpPr/>
          <p:nvPr/>
        </p:nvSpPr>
        <p:spPr>
          <a:xfrm>
            <a:off x="896112" y="4636008"/>
            <a:ext cx="2926080" cy="365760"/>
          </a:xfrm>
          <a:prstGeom prst="rect">
            <a:avLst/>
          </a:prstGeom>
          <a:noFill/>
          <a:ln/>
        </p:spPr>
        <p:txBody>
          <a:bodyPr wrap="square" lIns="0" tIns="0" rIns="0" bIns="0" rtlCol="0" anchor="ctr"/>
          <a:lstStyle/>
          <a:p>
            <a:pPr indent="0" marL="0">
              <a:buNone/>
            </a:pPr>
            <a:r>
              <a:rPr lang="en-US" sz="1200" dirty="0">
                <a:solidFill>
                  <a:srgbClr val="8195A9"/>
                </a:solidFill>
                <a:latin typeface="Meiryo" pitchFamily="34" charset="0"/>
                <a:ea typeface="Meiryo" pitchFamily="34" charset="-122"/>
                <a:cs typeface="Meiryo" pitchFamily="34" charset="-120"/>
              </a:rPr>
              <a:t>80歳のイベント回避年数</a:t>
            </a:r>
            <a:endParaRPr lang="en-US" sz="1200" dirty="0"/>
          </a:p>
        </p:txBody>
      </p:sp>
      <p:sp>
        <p:nvSpPr>
          <p:cNvPr id="20" name="Text 17"/>
          <p:cNvSpPr/>
          <p:nvPr/>
        </p:nvSpPr>
        <p:spPr>
          <a:xfrm>
            <a:off x="3215030" y="4636008"/>
            <a:ext cx="3043123" cy="365760"/>
          </a:xfrm>
          <a:prstGeom prst="rect">
            <a:avLst/>
          </a:prstGeom>
          <a:noFill/>
          <a:ln/>
        </p:spPr>
        <p:txBody>
          <a:bodyPr wrap="square" lIns="0" tIns="0" rIns="0" bIns="0" rtlCol="0" anchor="ctr"/>
          <a:lstStyle/>
          <a:p>
            <a:pPr indent="0" marL="0">
              <a:buNone/>
            </a:pPr>
            <a:r>
              <a:rPr lang="en-US" sz="1250" b="1" dirty="0">
                <a:solidFill>
                  <a:srgbClr val="4FE0A8"/>
                </a:solidFill>
                <a:latin typeface="Meiryo" pitchFamily="34" charset="0"/>
                <a:ea typeface="Meiryo" pitchFamily="34" charset="-122"/>
                <a:cs typeface="Meiryo" pitchFamily="34" charset="-120"/>
              </a:rPr>
              <a:t>2.7年</a:t>
            </a:r>
            <a:endParaRPr lang="en-US" sz="1250" dirty="0"/>
          </a:p>
        </p:txBody>
      </p:sp>
      <p:sp>
        <p:nvSpPr>
          <p:cNvPr id="21" name="Shape 18"/>
          <p:cNvSpPr/>
          <p:nvPr/>
        </p:nvSpPr>
        <p:spPr>
          <a:xfrm>
            <a:off x="6720840" y="1783080"/>
            <a:ext cx="4800600" cy="4114800"/>
          </a:xfrm>
          <a:prstGeom prst="roundRect">
            <a:avLst>
              <a:gd name="adj" fmla="val 2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Shape 19"/>
          <p:cNvSpPr/>
          <p:nvPr/>
        </p:nvSpPr>
        <p:spPr>
          <a:xfrm>
            <a:off x="6995160" y="2057400"/>
            <a:ext cx="566928" cy="566928"/>
          </a:xfrm>
          <a:prstGeom prst="ellipse">
            <a:avLst/>
          </a:prstGeom>
          <a:solidFill>
            <a:srgbClr val="13202F"/>
          </a:solidFill>
          <a:ln w="15875">
            <a:solidFill>
              <a:srgbClr val="FFC46B"/>
            </a:solidFill>
            <a:prstDash val="solid"/>
          </a:ln>
        </p:spPr>
      </p:sp>
      <p:pic>
        <p:nvPicPr>
          <p:cNvPr id="23" name="Image 1" descr="ic_route.png">    </p:cNvPr>
          <p:cNvPicPr>
            <a:picLocks noChangeAspect="1"/>
          </p:cNvPicPr>
          <p:nvPr/>
        </p:nvPicPr>
        <p:blipFill>
          <a:blip r:embed="rId2"/>
          <a:stretch>
            <a:fillRect/>
          </a:stretch>
        </p:blipFill>
        <p:spPr>
          <a:xfrm>
            <a:off x="7148231" y="2210471"/>
            <a:ext cx="260787" cy="260787"/>
          </a:xfrm>
          <a:prstGeom prst="rect">
            <a:avLst/>
          </a:prstGeom>
        </p:spPr>
      </p:pic>
      <p:sp>
        <p:nvSpPr>
          <p:cNvPr id="24" name="Text 20"/>
          <p:cNvSpPr/>
          <p:nvPr/>
        </p:nvSpPr>
        <p:spPr>
          <a:xfrm>
            <a:off x="7726680" y="2194560"/>
            <a:ext cx="365760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数字の性質に注意</a:t>
            </a:r>
            <a:endParaRPr lang="en-US" sz="1300" dirty="0"/>
          </a:p>
        </p:txBody>
      </p:sp>
      <p:sp>
        <p:nvSpPr>
          <p:cNvPr id="25" name="Text 21"/>
          <p:cNvSpPr/>
          <p:nvPr/>
        </p:nvSpPr>
        <p:spPr>
          <a:xfrm>
            <a:off x="7040880" y="2834640"/>
            <a:ext cx="420624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3試験を間接比較して</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積み上げた推定値であり、</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実測ではない</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効果が時間を通じて一定と</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仮定している</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生存年数の延長は55歳で6.3年、</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80歳で1.4年と推定された</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患者説明で使いやすい一方、</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前提が強いことは伝える</a:t>
            </a:r>
            <a:endParaRPr lang="en-US" sz="1200" dirty="0"/>
          </a:p>
        </p:txBody>
      </p:sp>
      <p:sp>
        <p:nvSpPr>
          <p:cNvPr id="26"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Vaduganathan M, et al. Lancet 2020;396:121-128</a:t>
            </a:r>
            <a:endParaRPr lang="en-US" sz="11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WHO FILLED THE GAPS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この試験の外側は、誰が埋めたか</a:t>
            </a:r>
            <a:endParaRPr lang="en-US" sz="2400" dirty="0"/>
          </a:p>
        </p:txBody>
      </p:sp>
      <p:sp>
        <p:nvSpPr>
          <p:cNvPr id="5" name="Shape 2"/>
          <p:cNvSpPr/>
          <p:nvPr/>
        </p:nvSpPr>
        <p:spPr>
          <a:xfrm>
            <a:off x="640080" y="18745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32688" y="2203704"/>
            <a:ext cx="640080" cy="640080"/>
          </a:xfrm>
          <a:prstGeom prst="ellipse">
            <a:avLst/>
          </a:prstGeom>
          <a:solidFill>
            <a:srgbClr val="13202F"/>
          </a:solidFill>
          <a:ln w="15875">
            <a:solidFill>
              <a:srgbClr val="4FE0A8"/>
            </a:solidFill>
            <a:prstDash val="solid"/>
          </a:ln>
        </p:spPr>
      </p:sp>
      <p:pic>
        <p:nvPicPr>
          <p:cNvPr id="7" name="Image 1" descr="ic_gauge.png">    </p:cNvPr>
          <p:cNvPicPr>
            <a:picLocks noChangeAspect="1"/>
          </p:cNvPicPr>
          <p:nvPr/>
        </p:nvPicPr>
        <p:blipFill>
          <a:blip r:embed="rId2"/>
          <a:stretch>
            <a:fillRect/>
          </a:stretch>
        </p:blipFill>
        <p:spPr>
          <a:xfrm>
            <a:off x="1105510" y="2376526"/>
            <a:ext cx="294437" cy="294437"/>
          </a:xfrm>
          <a:prstGeom prst="rect">
            <a:avLst/>
          </a:prstGeom>
        </p:spPr>
      </p:pic>
      <p:sp>
        <p:nvSpPr>
          <p:cNvPr id="8" name="Text 4"/>
          <p:cNvSpPr/>
          <p:nvPr/>
        </p:nvSpPr>
        <p:spPr>
          <a:xfrm>
            <a:off x="1783080" y="2039112"/>
            <a:ext cx="9509760" cy="457200"/>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駆出率が40%を超える心不全  →  DELIVER</a:t>
            </a:r>
            <a:endParaRPr lang="en-US" sz="1500" dirty="0"/>
          </a:p>
        </p:txBody>
      </p:sp>
      <p:sp>
        <p:nvSpPr>
          <p:cNvPr id="9" name="Text 5"/>
          <p:cNvSpPr/>
          <p:nvPr/>
        </p:nvSpPr>
        <p:spPr>
          <a:xfrm>
            <a:off x="1783080" y="249631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6,263例で主要アウトカムはHR 0.82（0.73〜0.92）。DAPA-HFと合わせて駆出率の全域がつながった</a:t>
            </a:r>
            <a:endParaRPr lang="en-US" sz="1150" dirty="0"/>
          </a:p>
        </p:txBody>
      </p:sp>
      <p:sp>
        <p:nvSpPr>
          <p:cNvPr id="10" name="Shape 6"/>
          <p:cNvSpPr/>
          <p:nvPr/>
        </p:nvSpPr>
        <p:spPr>
          <a:xfrm>
            <a:off x="640080" y="33375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932688" y="3666744"/>
            <a:ext cx="640080" cy="640080"/>
          </a:xfrm>
          <a:prstGeom prst="ellipse">
            <a:avLst/>
          </a:prstGeom>
          <a:solidFill>
            <a:srgbClr val="13202F"/>
          </a:solidFill>
          <a:ln w="15875">
            <a:solidFill>
              <a:srgbClr val="4FE0A8"/>
            </a:solidFill>
            <a:prstDash val="solid"/>
          </a:ln>
        </p:spPr>
      </p:sp>
      <p:pic>
        <p:nvPicPr>
          <p:cNvPr id="12" name="Image 2" descr="ic_drop.png">    </p:cNvPr>
          <p:cNvPicPr>
            <a:picLocks noChangeAspect="1"/>
          </p:cNvPicPr>
          <p:nvPr/>
        </p:nvPicPr>
        <p:blipFill>
          <a:blip r:embed="rId3"/>
          <a:stretch>
            <a:fillRect/>
          </a:stretch>
        </p:blipFill>
        <p:spPr>
          <a:xfrm>
            <a:off x="1105510" y="3839566"/>
            <a:ext cx="294437" cy="294437"/>
          </a:xfrm>
          <a:prstGeom prst="rect">
            <a:avLst/>
          </a:prstGeom>
        </p:spPr>
      </p:pic>
      <p:sp>
        <p:nvSpPr>
          <p:cNvPr id="13" name="Text 8"/>
          <p:cNvSpPr/>
          <p:nvPr/>
        </p:nvSpPr>
        <p:spPr>
          <a:xfrm>
            <a:off x="1783080" y="3502152"/>
            <a:ext cx="9509760" cy="457200"/>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eGFRが30未満に近い腎機能  →  DAPA-CKD</a:t>
            </a:r>
            <a:endParaRPr lang="en-US" sz="1500" dirty="0"/>
          </a:p>
        </p:txBody>
      </p:sp>
      <p:sp>
        <p:nvSpPr>
          <p:cNvPr id="14" name="Text 9"/>
          <p:cNvSpPr/>
          <p:nvPr/>
        </p:nvSpPr>
        <p:spPr>
          <a:xfrm>
            <a:off x="1783080" y="395935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eGFR25まで下げて登録し、腎複合アウトカムはHR 0.61（0.51〜0.72）。DAPA-HFで届かなかった腎の答えを出した</a:t>
            </a:r>
            <a:endParaRPr lang="en-US" sz="1150" dirty="0"/>
          </a:p>
        </p:txBody>
      </p:sp>
      <p:sp>
        <p:nvSpPr>
          <p:cNvPr id="15" name="Shape 10"/>
          <p:cNvSpPr/>
          <p:nvPr/>
        </p:nvSpPr>
        <p:spPr>
          <a:xfrm>
            <a:off x="640080" y="480060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32688" y="5129784"/>
            <a:ext cx="640080" cy="640080"/>
          </a:xfrm>
          <a:prstGeom prst="ellipse">
            <a:avLst/>
          </a:prstGeom>
          <a:solidFill>
            <a:srgbClr val="13202F"/>
          </a:solidFill>
          <a:ln w="15875">
            <a:solidFill>
              <a:srgbClr val="FFC46B"/>
            </a:solidFill>
            <a:prstDash val="solid"/>
          </a:ln>
        </p:spPr>
      </p:sp>
      <p:pic>
        <p:nvPicPr>
          <p:cNvPr id="17" name="Image 3" descr="ic_warn.png">    </p:cNvPr>
          <p:cNvPicPr>
            <a:picLocks noChangeAspect="1"/>
          </p:cNvPicPr>
          <p:nvPr/>
        </p:nvPicPr>
        <p:blipFill>
          <a:blip r:embed="rId4"/>
          <a:stretch>
            <a:fillRect/>
          </a:stretch>
        </p:blipFill>
        <p:spPr>
          <a:xfrm>
            <a:off x="1105510" y="5302606"/>
            <a:ext cx="294437" cy="294437"/>
          </a:xfrm>
          <a:prstGeom prst="rect">
            <a:avLst/>
          </a:prstGeom>
        </p:spPr>
      </p:pic>
      <p:sp>
        <p:nvSpPr>
          <p:cNvPr id="18" name="Text 12"/>
          <p:cNvSpPr/>
          <p:nvPr/>
        </p:nvSpPr>
        <p:spPr>
          <a:xfrm>
            <a:off x="1783080" y="4965192"/>
            <a:ext cx="9509760" cy="457200"/>
          </a:xfrm>
          <a:prstGeom prst="rect">
            <a:avLst/>
          </a:prstGeom>
          <a:noFill/>
          <a:ln/>
        </p:spPr>
        <p:txBody>
          <a:bodyPr wrap="square" lIns="0" tIns="0" rIns="0" bIns="0" rtlCol="0" anchor="ctr"/>
          <a:lstStyle/>
          <a:p>
            <a:pPr indent="0" marL="0">
              <a:buNone/>
            </a:pPr>
            <a:r>
              <a:rPr lang="en-US" sz="1500" b="1" dirty="0">
                <a:solidFill>
                  <a:srgbClr val="F2F6FA"/>
                </a:solidFill>
                <a:latin typeface="Meiryo" pitchFamily="34" charset="0"/>
                <a:ea typeface="Meiryo" pitchFamily="34" charset="-122"/>
                <a:cs typeface="Meiryo" pitchFamily="34" charset="-120"/>
              </a:rPr>
              <a:t>収縮期血圧95mmHg未満・急性期・最重症  →  まだ埋まっていない</a:t>
            </a:r>
            <a:endParaRPr lang="en-US" sz="1500" dirty="0"/>
          </a:p>
        </p:txBody>
      </p:sp>
      <p:sp>
        <p:nvSpPr>
          <p:cNvPr id="19" name="Text 13"/>
          <p:cNvSpPr/>
          <p:nvPr/>
        </p:nvSpPr>
        <p:spPr>
          <a:xfrm>
            <a:off x="1783080" y="542239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入院中の導入はEMPULSEなどで検討されているが、DAPA-HFの結論をそのまま当てはめる根拠にはならない</a:t>
            </a:r>
            <a:endParaRPr lang="en-US" sz="115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除外基準を見れば、次にどの試験が必要になるかがそのまま読める。</a:t>
            </a:r>
            <a:endParaRPr lang="en-US" sz="11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EVIDENCE MAP (1/2)</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エビデンス地図（1/2）駆出率の全域</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493776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LVEF40%以下（ダパグリフロジン）</a:t>
            </a:r>
            <a:endParaRPr lang="en-US" sz="1250" dirty="0"/>
          </a:p>
        </p:txBody>
      </p:sp>
      <p:sp>
        <p:nvSpPr>
          <p:cNvPr id="7" name="Text 4"/>
          <p:cNvSpPr/>
          <p:nvPr/>
        </p:nvSpPr>
        <p:spPr>
          <a:xfrm>
            <a:off x="6080760" y="1783080"/>
            <a:ext cx="2743200" cy="9144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DAPA-HF</a:t>
            </a:r>
            <a:endParaRPr lang="en-US" sz="1500" dirty="0"/>
          </a:p>
        </p:txBody>
      </p:sp>
      <p:sp>
        <p:nvSpPr>
          <p:cNvPr id="8" name="Text 5"/>
          <p:cNvSpPr/>
          <p:nvPr/>
        </p:nvSpPr>
        <p:spPr>
          <a:xfrm>
            <a:off x="9006840" y="1783080"/>
            <a:ext cx="224028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4,744例・HR 0.74</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心血管死も全死亡も減った</a:t>
            </a:r>
            <a:endParaRPr lang="en-US" sz="115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493776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LVEF40%以下（エンパグリフロジン）</a:t>
            </a:r>
            <a:endParaRPr lang="en-US" sz="1250" dirty="0"/>
          </a:p>
        </p:txBody>
      </p:sp>
      <p:sp>
        <p:nvSpPr>
          <p:cNvPr id="11" name="Text 8"/>
          <p:cNvSpPr/>
          <p:nvPr/>
        </p:nvSpPr>
        <p:spPr>
          <a:xfrm>
            <a:off x="6080760" y="2816352"/>
            <a:ext cx="2743200" cy="9144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EMPEROR-Reduced</a:t>
            </a:r>
            <a:endParaRPr lang="en-US" sz="1500" dirty="0"/>
          </a:p>
        </p:txBody>
      </p:sp>
      <p:sp>
        <p:nvSpPr>
          <p:cNvPr id="12" name="Text 9"/>
          <p:cNvSpPr/>
          <p:nvPr/>
        </p:nvSpPr>
        <p:spPr>
          <a:xfrm>
            <a:off x="9006840" y="2816352"/>
            <a:ext cx="224028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3,730例・HR 0.75</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心血管死は単独では動かない</a:t>
            </a:r>
            <a:endParaRPr lang="en-US" sz="115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493776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LVEF40%超（ダパグリフロジン）</a:t>
            </a:r>
            <a:endParaRPr lang="en-US" sz="1250" dirty="0"/>
          </a:p>
        </p:txBody>
      </p:sp>
      <p:sp>
        <p:nvSpPr>
          <p:cNvPr id="15" name="Text 12"/>
          <p:cNvSpPr/>
          <p:nvPr/>
        </p:nvSpPr>
        <p:spPr>
          <a:xfrm>
            <a:off x="6080760" y="3849624"/>
            <a:ext cx="2743200" cy="9144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DELIVER</a:t>
            </a:r>
            <a:endParaRPr lang="en-US" sz="1500" dirty="0"/>
          </a:p>
        </p:txBody>
      </p:sp>
      <p:sp>
        <p:nvSpPr>
          <p:cNvPr id="16" name="Text 13"/>
          <p:cNvSpPr/>
          <p:nvPr/>
        </p:nvSpPr>
        <p:spPr>
          <a:xfrm>
            <a:off x="9006840" y="3849624"/>
            <a:ext cx="224028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6,263例・HR 0.82</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心血管死は単独では動かない</a:t>
            </a:r>
            <a:endParaRPr lang="en-US" sz="115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4937760" cy="914400"/>
          </a:xfrm>
          <a:prstGeom prst="rect">
            <a:avLst/>
          </a:prstGeom>
          <a:noFill/>
          <a:ln/>
        </p:spPr>
        <p:txBody>
          <a:bodyPr wrap="square" lIns="0" tIns="0" rIns="0" bIns="0" rtlCol="0" anchor="ctr"/>
          <a:lstStyle/>
          <a:p>
            <a:pPr indent="0" marL="0">
              <a:lnSpc>
                <a:spcPct val="105000"/>
              </a:lnSpc>
              <a:buNone/>
            </a:pPr>
            <a:r>
              <a:rPr lang="en-US" sz="1250" b="1" dirty="0">
                <a:solidFill>
                  <a:srgbClr val="4FE0A8"/>
                </a:solidFill>
                <a:latin typeface="Meiryo" pitchFamily="34" charset="0"/>
                <a:ea typeface="Meiryo" pitchFamily="34" charset="-122"/>
                <a:cs typeface="Meiryo" pitchFamily="34" charset="-120"/>
              </a:rPr>
              <a:t>駆出率を問わない統合</a:t>
            </a:r>
            <a:endParaRPr lang="en-US" sz="1250" dirty="0"/>
          </a:p>
        </p:txBody>
      </p:sp>
      <p:sp>
        <p:nvSpPr>
          <p:cNvPr id="19" name="Text 16"/>
          <p:cNvSpPr/>
          <p:nvPr/>
        </p:nvSpPr>
        <p:spPr>
          <a:xfrm>
            <a:off x="6080760" y="4882896"/>
            <a:ext cx="2743200" cy="9144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5試験メタ解析</a:t>
            </a:r>
            <a:endParaRPr lang="en-US" sz="1500" dirty="0"/>
          </a:p>
        </p:txBody>
      </p:sp>
      <p:sp>
        <p:nvSpPr>
          <p:cNvPr id="20" name="Text 17"/>
          <p:cNvSpPr/>
          <p:nvPr/>
        </p:nvSpPr>
        <p:spPr>
          <a:xfrm>
            <a:off x="9006840" y="4882896"/>
            <a:ext cx="224028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21,947例・HR 0.77</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全死亡も0.92と有意</a:t>
            </a:r>
            <a:endParaRPr lang="en-US" sz="1150" dirty="0"/>
          </a:p>
        </p:txBody>
      </p:sp>
      <p:sp>
        <p:nvSpPr>
          <p:cNvPr id="21" name="Text 18"/>
          <p:cNvSpPr/>
          <p:nvPr/>
        </p:nvSpPr>
        <p:spPr>
          <a:xfrm>
            <a:off x="658368" y="5852160"/>
            <a:ext cx="10881360" cy="365760"/>
          </a:xfrm>
          <a:prstGeom prst="rect">
            <a:avLst/>
          </a:prstGeom>
          <a:noFill/>
          <a:ln/>
        </p:spPr>
        <p:txBody>
          <a:bodyPr wrap="square" lIns="0" tIns="0" rIns="0" bIns="0" rtlCol="0" anchor="ctr"/>
          <a:lstStyle/>
          <a:p>
            <a:pPr indent="0" marL="0">
              <a:buNone/>
            </a:pPr>
            <a:r>
              <a:rPr lang="en-US" sz="1100" dirty="0">
                <a:solidFill>
                  <a:srgbClr val="8195A9"/>
                </a:solidFill>
                <a:latin typeface="Meiryo" pitchFamily="34" charset="0"/>
                <a:ea typeface="Meiryo" pitchFamily="34" charset="-122"/>
                <a:cs typeface="Meiryo" pitchFamily="34" charset="-120"/>
              </a:rPr>
              <a:t>駆出率が低いほど相対効果はやや大きく、心血管死まで動きやすい。ただし駆出率による交互作用は一貫して有意ではない</a:t>
            </a:r>
            <a:endParaRPr lang="en-US" sz="1100" dirty="0"/>
          </a:p>
        </p:txBody>
      </p:sp>
      <p:sp>
        <p:nvSpPr>
          <p:cNvPr id="22" name="Text 19"/>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「HFrEFの薬」から「心不全の薬」へ、3年で位置づけが変わった。</a:t>
            </a:r>
            <a:endParaRPr lang="en-US" sz="11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EVIDENCE MAP (2/2)</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エビデンス地図（2/2）どこまで確かめられたか</a:t>
            </a:r>
            <a:endParaRPr lang="en-US" sz="2400" dirty="0"/>
          </a:p>
        </p:txBody>
      </p:sp>
      <p:sp>
        <p:nvSpPr>
          <p:cNvPr id="5" name="Shape 2"/>
          <p:cNvSpPr/>
          <p:nvPr/>
        </p:nvSpPr>
        <p:spPr>
          <a:xfrm>
            <a:off x="640080" y="1783080"/>
            <a:ext cx="5349240" cy="4114800"/>
          </a:xfrm>
          <a:prstGeom prst="roundRect">
            <a:avLst>
              <a:gd name="adj" fmla="val 20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603504" cy="603504"/>
          </a:xfrm>
          <a:prstGeom prst="ellipse">
            <a:avLst/>
          </a:prstGeom>
          <a:solidFill>
            <a:srgbClr val="13202F"/>
          </a:solidFill>
          <a:ln w="15875">
            <a:solidFill>
              <a:srgbClr val="4FE0A8"/>
            </a:solidFill>
            <a:prstDash val="solid"/>
          </a:ln>
        </p:spPr>
      </p:sp>
      <p:pic>
        <p:nvPicPr>
          <p:cNvPr id="7" name="Image 1" descr="ic_check.png">    </p:cNvPr>
          <p:cNvPicPr>
            <a:picLocks noChangeAspect="1"/>
          </p:cNvPicPr>
          <p:nvPr/>
        </p:nvPicPr>
        <p:blipFill>
          <a:blip r:embed="rId2"/>
          <a:stretch>
            <a:fillRect/>
          </a:stretch>
        </p:blipFill>
        <p:spPr>
          <a:xfrm>
            <a:off x="1077346" y="2220346"/>
            <a:ext cx="277612" cy="277612"/>
          </a:xfrm>
          <a:prstGeom prst="rect">
            <a:avLst/>
          </a:prstGeom>
        </p:spPr>
      </p:pic>
      <p:sp>
        <p:nvSpPr>
          <p:cNvPr id="8" name="Text 4"/>
          <p:cNvSpPr/>
          <p:nvPr/>
        </p:nvSpPr>
        <p:spPr>
          <a:xfrm>
            <a:off x="1691640" y="2212848"/>
            <a:ext cx="41148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無作為化で確かめられた</a:t>
            </a:r>
            <a:endParaRPr lang="en-US" sz="1300" dirty="0"/>
          </a:p>
        </p:txBody>
      </p:sp>
      <p:sp>
        <p:nvSpPr>
          <p:cNvPr id="9" name="Text 5"/>
          <p:cNvSpPr/>
          <p:nvPr/>
        </p:nvSpPr>
        <p:spPr>
          <a:xfrm>
            <a:off x="960120" y="2834640"/>
            <a:ext cx="475488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糖尿病の有無を問わない効果</a:t>
            </a:r>
            <a:endParaRPr lang="en-US" sz="1250" dirty="0"/>
          </a:p>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高齢・腎機能低下・フレイル・</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背景治療を問わない一貫性</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心不全の増悪・心血管死・全死亡</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アジアの患者でも同じ効果</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症状とQOLの改善</a:t>
            </a:r>
            <a:endParaRPr lang="en-US" sz="1250" dirty="0"/>
          </a:p>
        </p:txBody>
      </p:sp>
      <p:sp>
        <p:nvSpPr>
          <p:cNvPr id="10" name="Shape 6"/>
          <p:cNvSpPr/>
          <p:nvPr/>
        </p:nvSpPr>
        <p:spPr>
          <a:xfrm>
            <a:off x="6172200" y="1783080"/>
            <a:ext cx="5349240" cy="4114800"/>
          </a:xfrm>
          <a:prstGeom prst="roundRect">
            <a:avLst>
              <a:gd name="adj" fmla="val 2000"/>
            </a:avLst>
          </a:prstGeom>
          <a:solidFill>
            <a:srgbClr val="2A1E22"/>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46520" y="2057400"/>
            <a:ext cx="603504" cy="603504"/>
          </a:xfrm>
          <a:prstGeom prst="ellipse">
            <a:avLst/>
          </a:prstGeom>
          <a:solidFill>
            <a:srgbClr val="13202F"/>
          </a:solidFill>
          <a:ln w="15875">
            <a:solidFill>
              <a:srgbClr val="FF6B6B"/>
            </a:solidFill>
            <a:prstDash val="solid"/>
          </a:ln>
        </p:spPr>
      </p:sp>
      <p:pic>
        <p:nvPicPr>
          <p:cNvPr id="12" name="Image 2" descr="ic_xmark.png">    </p:cNvPr>
          <p:cNvPicPr>
            <a:picLocks noChangeAspect="1"/>
          </p:cNvPicPr>
          <p:nvPr/>
        </p:nvPicPr>
        <p:blipFill>
          <a:blip r:embed="rId3"/>
          <a:stretch>
            <a:fillRect/>
          </a:stretch>
        </p:blipFill>
        <p:spPr>
          <a:xfrm>
            <a:off x="6609466" y="2220346"/>
            <a:ext cx="277612" cy="277612"/>
          </a:xfrm>
          <a:prstGeom prst="rect">
            <a:avLst/>
          </a:prstGeom>
        </p:spPr>
      </p:pic>
      <p:sp>
        <p:nvSpPr>
          <p:cNvPr id="13" name="Text 8"/>
          <p:cNvSpPr/>
          <p:nvPr/>
        </p:nvSpPr>
        <p:spPr>
          <a:xfrm>
            <a:off x="7223760" y="2212848"/>
            <a:ext cx="4114800" cy="310896"/>
          </a:xfrm>
          <a:prstGeom prst="rect">
            <a:avLst/>
          </a:prstGeom>
          <a:noFill/>
          <a:ln/>
        </p:spPr>
        <p:txBody>
          <a:bodyPr wrap="square" lIns="0" tIns="0" rIns="0" bIns="0" rtlCol="0" anchor="ctr"/>
          <a:lstStyle/>
          <a:p>
            <a:pPr indent="0" marL="0">
              <a:buNone/>
            </a:pPr>
            <a:r>
              <a:rPr lang="en-US" sz="1300" b="1" spc="100" kern="0" dirty="0">
                <a:solidFill>
                  <a:srgbClr val="FF6B6B"/>
                </a:solidFill>
                <a:latin typeface="Meiryo" pitchFamily="34" charset="0"/>
                <a:ea typeface="Meiryo" pitchFamily="34" charset="-122"/>
                <a:cs typeface="Meiryo" pitchFamily="34" charset="-120"/>
              </a:rPr>
              <a:t>まだ確かめられていない</a:t>
            </a:r>
            <a:endParaRPr lang="en-US" sz="1300" dirty="0"/>
          </a:p>
        </p:txBody>
      </p:sp>
      <p:sp>
        <p:nvSpPr>
          <p:cNvPr id="14" name="Text 9"/>
          <p:cNvSpPr/>
          <p:nvPr/>
        </p:nvSpPr>
        <p:spPr>
          <a:xfrm>
            <a:off x="6492240" y="2834640"/>
            <a:ext cx="475488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腎複合アウトカムの抑制</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（DAPA-HF単独では有意でない）</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5年10年という長期の予後</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eGFR30未満や収縮期血圧95未満</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急性期・入院直後の導入</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日本人の低体重例での効果</a:t>
            </a:r>
            <a:endParaRPr lang="en-US" sz="1250" dirty="0"/>
          </a:p>
        </p:txBody>
      </p:sp>
      <p:sp>
        <p:nvSpPr>
          <p:cNvPr id="15" name="Text 1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右側を言い切らないことが、この試験を正しく使うということ。</a:t>
            </a:r>
            <a:endParaRPr lang="en-US" sz="11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GENERALIZABILITY TO JAPAN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日本の患者に、どこまで当てはめられるか</a:t>
            </a:r>
            <a:endParaRPr lang="en-US" sz="2400" dirty="0"/>
          </a:p>
        </p:txBody>
      </p:sp>
      <p:sp>
        <p:nvSpPr>
          <p:cNvPr id="5" name="Shape 2"/>
          <p:cNvSpPr/>
          <p:nvPr/>
        </p:nvSpPr>
        <p:spPr>
          <a:xfrm>
            <a:off x="640080" y="1783080"/>
            <a:ext cx="5349240" cy="2377440"/>
          </a:xfrm>
          <a:prstGeom prst="roundRect">
            <a:avLst>
              <a:gd name="adj" fmla="val 3462"/>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20116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アジアからの登録（1,096例・23.1%）</a:t>
            </a:r>
            <a:endParaRPr lang="en-US" sz="1300" dirty="0"/>
          </a:p>
        </p:txBody>
      </p:sp>
      <p:sp>
        <p:nvSpPr>
          <p:cNvPr id="7" name="Text 4"/>
          <p:cNvSpPr/>
          <p:nvPr/>
        </p:nvSpPr>
        <p:spPr>
          <a:xfrm>
            <a:off x="960120" y="2468880"/>
            <a:ext cx="4709160" cy="731520"/>
          </a:xfrm>
          <a:prstGeom prst="rect">
            <a:avLst/>
          </a:prstGeom>
          <a:noFill/>
          <a:ln/>
        </p:spPr>
        <p:txBody>
          <a:bodyPr wrap="square" lIns="0" tIns="0" rIns="0" bIns="0" rtlCol="0" anchor="ctr"/>
          <a:lstStyle/>
          <a:p>
            <a:pPr indent="0" marL="0">
              <a:buNone/>
            </a:pPr>
            <a:r>
              <a:rPr lang="en-US" sz="3200" b="1" dirty="0">
                <a:solidFill>
                  <a:srgbClr val="4FE0A8"/>
                </a:solidFill>
                <a:latin typeface="Meiryo" pitchFamily="34" charset="0"/>
                <a:ea typeface="Meiryo" pitchFamily="34" charset="-122"/>
                <a:cs typeface="Meiryo" pitchFamily="34" charset="-120"/>
              </a:rPr>
              <a:t>HR 0.65</a:t>
            </a:r>
            <a:endParaRPr lang="en-US" sz="3200" dirty="0"/>
          </a:p>
        </p:txBody>
      </p:sp>
      <p:sp>
        <p:nvSpPr>
          <p:cNvPr id="8" name="Text 5"/>
          <p:cNvSpPr/>
          <p:nvPr/>
        </p:nvSpPr>
        <p:spPr>
          <a:xfrm>
            <a:off x="960120" y="3291840"/>
            <a:ext cx="4709160" cy="457200"/>
          </a:xfrm>
          <a:prstGeom prst="rect">
            <a:avLst/>
          </a:prstGeom>
          <a:noFill/>
          <a:ln/>
        </p:spPr>
        <p:txBody>
          <a:bodyPr wrap="square" lIns="0" tIns="0" rIns="0" bIns="0" rtlCol="0" anchor="ctr"/>
          <a:lstStyle/>
          <a:p>
            <a:pPr indent="0" marL="0">
              <a:buNone/>
            </a:pPr>
            <a:r>
              <a:rPr lang="en-US" sz="1250" dirty="0">
                <a:solidFill>
                  <a:srgbClr val="C3D0DC"/>
                </a:solidFill>
                <a:latin typeface="Meiryo" pitchFamily="34" charset="0"/>
                <a:ea typeface="Meiryo" pitchFamily="34" charset="-122"/>
                <a:cs typeface="Meiryo" pitchFamily="34" charset="-120"/>
              </a:rPr>
              <a:t>95%CI 0.49〜0.87</a:t>
            </a:r>
            <a:endParaRPr lang="en-US" sz="1250" dirty="0"/>
          </a:p>
        </p:txBody>
      </p:sp>
      <p:sp>
        <p:nvSpPr>
          <p:cNvPr id="9" name="Shape 6"/>
          <p:cNvSpPr/>
          <p:nvPr/>
        </p:nvSpPr>
        <p:spPr>
          <a:xfrm>
            <a:off x="6172200" y="1783080"/>
            <a:ext cx="5349240" cy="2377440"/>
          </a:xfrm>
          <a:prstGeom prst="roundRect">
            <a:avLst>
              <a:gd name="adj" fmla="val 3462"/>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6492240" y="2011680"/>
            <a:ext cx="45720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アジア以外</a:t>
            </a:r>
            <a:endParaRPr lang="en-US" sz="1300" dirty="0"/>
          </a:p>
        </p:txBody>
      </p:sp>
      <p:sp>
        <p:nvSpPr>
          <p:cNvPr id="11" name="Text 8"/>
          <p:cNvSpPr/>
          <p:nvPr/>
        </p:nvSpPr>
        <p:spPr>
          <a:xfrm>
            <a:off x="6492240" y="2468880"/>
            <a:ext cx="4709160" cy="731520"/>
          </a:xfrm>
          <a:prstGeom prst="rect">
            <a:avLst/>
          </a:prstGeom>
          <a:noFill/>
          <a:ln/>
        </p:spPr>
        <p:txBody>
          <a:bodyPr wrap="square" lIns="0" tIns="0" rIns="0" bIns="0" rtlCol="0" anchor="ctr"/>
          <a:lstStyle/>
          <a:p>
            <a:pPr indent="0" marL="0">
              <a:buNone/>
            </a:pPr>
            <a:r>
              <a:rPr lang="en-US" sz="3200" b="1" dirty="0">
                <a:solidFill>
                  <a:srgbClr val="4FE0A8"/>
                </a:solidFill>
                <a:latin typeface="Meiryo" pitchFamily="34" charset="0"/>
                <a:ea typeface="Meiryo" pitchFamily="34" charset="-122"/>
                <a:cs typeface="Meiryo" pitchFamily="34" charset="-120"/>
              </a:rPr>
              <a:t>HR 0.77</a:t>
            </a:r>
            <a:endParaRPr lang="en-US" sz="3200" dirty="0"/>
          </a:p>
        </p:txBody>
      </p:sp>
      <p:sp>
        <p:nvSpPr>
          <p:cNvPr id="12" name="Text 9"/>
          <p:cNvSpPr/>
          <p:nvPr/>
        </p:nvSpPr>
        <p:spPr>
          <a:xfrm>
            <a:off x="6492240" y="3291840"/>
            <a:ext cx="4709160" cy="457200"/>
          </a:xfrm>
          <a:prstGeom prst="rect">
            <a:avLst/>
          </a:prstGeom>
          <a:noFill/>
          <a:ln/>
        </p:spPr>
        <p:txBody>
          <a:bodyPr wrap="square" lIns="0" tIns="0" rIns="0" bIns="0" rtlCol="0" anchor="ctr"/>
          <a:lstStyle/>
          <a:p>
            <a:pPr indent="0" marL="0">
              <a:buNone/>
            </a:pPr>
            <a:r>
              <a:rPr lang="en-US" sz="1250" dirty="0">
                <a:solidFill>
                  <a:srgbClr val="C3D0DC"/>
                </a:solidFill>
                <a:latin typeface="Meiryo" pitchFamily="34" charset="0"/>
                <a:ea typeface="Meiryo" pitchFamily="34" charset="-122"/>
                <a:cs typeface="Meiryo" pitchFamily="34" charset="-120"/>
              </a:rPr>
              <a:t>95%CI 0.66〜0.89・交互作用のP値は0.32</a:t>
            </a:r>
            <a:endParaRPr lang="en-US" sz="1250" dirty="0"/>
          </a:p>
        </p:txBody>
      </p:sp>
      <p:sp>
        <p:nvSpPr>
          <p:cNvPr id="13" name="Shape 10"/>
          <p:cNvSpPr/>
          <p:nvPr/>
        </p:nvSpPr>
        <p:spPr>
          <a:xfrm>
            <a:off x="640080" y="4343400"/>
            <a:ext cx="10881360" cy="1417320"/>
          </a:xfrm>
          <a:prstGeom prst="roundRect">
            <a:avLst>
              <a:gd name="adj" fmla="val 5806"/>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4343400"/>
            <a:ext cx="10241280" cy="1417320"/>
          </a:xfrm>
          <a:prstGeom prst="rect">
            <a:avLst/>
          </a:prstGeom>
          <a:noFill/>
          <a:ln/>
        </p:spPr>
        <p:txBody>
          <a:bodyPr wrap="square" lIns="0" tIns="0" rIns="0" bIns="0" rtlCol="0" anchor="ctr"/>
          <a:lstStyle/>
          <a:p>
            <a:pPr indent="0" marL="0">
              <a:lnSpc>
                <a:spcPct val="115000"/>
              </a:lnSpc>
              <a:buNone/>
            </a:pPr>
            <a:r>
              <a:rPr lang="en-US" sz="1250" dirty="0">
                <a:solidFill>
                  <a:srgbClr val="C3D0DC"/>
                </a:solidFill>
                <a:latin typeface="Meiryo" pitchFamily="34" charset="0"/>
                <a:ea typeface="Meiryo" pitchFamily="34" charset="-122"/>
                <a:cs typeface="Meiryo" pitchFamily="34" charset="-120"/>
              </a:rPr>
              <a:t>内訳は東アジア721例（日本343例・中国237例・台湾141例）、東南アジア138例、南アジア237例。</a:t>
            </a:r>
            <a:endParaRPr lang="en-US" sz="1250" dirty="0"/>
          </a:p>
          <a:p>
            <a:pPr indent="0" marL="0">
              <a:lnSpc>
                <a:spcPct val="115000"/>
              </a:lnSpc>
              <a:buNone/>
            </a:pPr>
            <a:r>
              <a:rPr lang="en-US" sz="1250" dirty="0">
                <a:solidFill>
                  <a:srgbClr val="C3D0DC"/>
                </a:solidFill>
                <a:latin typeface="Meiryo" pitchFamily="34" charset="0"/>
                <a:ea typeface="Meiryo" pitchFamily="34" charset="-122"/>
                <a:cs typeface="Meiryo" pitchFamily="34" charset="-120"/>
              </a:rPr>
              <a:t>中止と有害事象の頻度に地域差はなかった。ただし日本人単独の解析ではなく、日本人343例だけで結論は出せない</a:t>
            </a:r>
            <a:endParaRPr lang="en-US" sz="1250" dirty="0"/>
          </a:p>
        </p:txBody>
      </p:sp>
      <p:sp>
        <p:nvSpPr>
          <p:cNvPr id="15" name="Text 1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Docherty KF, et al. JACC Asia 2022;2:139-153</a:t>
            </a:r>
            <a:endParaRPr lang="en-US" sz="11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DISCUSSION  ─  WHAT CHANGED</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この試験が、何を変えたのか</a:t>
            </a:r>
            <a:endParaRPr lang="en-US" sz="2400" dirty="0"/>
          </a:p>
        </p:txBody>
      </p:sp>
      <p:sp>
        <p:nvSpPr>
          <p:cNvPr id="5" name="Shape 2"/>
          <p:cNvSpPr/>
          <p:nvPr/>
        </p:nvSpPr>
        <p:spPr>
          <a:xfrm>
            <a:off x="640080"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566928" cy="566928"/>
          </a:xfrm>
          <a:prstGeom prst="ellipse">
            <a:avLst/>
          </a:prstGeom>
          <a:solidFill>
            <a:srgbClr val="13202F"/>
          </a:solidFill>
          <a:ln w="15875">
            <a:solidFill>
              <a:srgbClr val="8FB0D6"/>
            </a:solidFill>
            <a:prstDash val="solid"/>
          </a:ln>
        </p:spPr>
      </p:sp>
      <p:pic>
        <p:nvPicPr>
          <p:cNvPr id="7" name="Image 1" descr="ic_flask.png">    </p:cNvPr>
          <p:cNvPicPr>
            <a:picLocks noChangeAspect="1"/>
          </p:cNvPicPr>
          <p:nvPr/>
        </p:nvPicPr>
        <p:blipFill>
          <a:blip r:embed="rId2"/>
          <a:stretch>
            <a:fillRect/>
          </a:stretch>
        </p:blipFill>
        <p:spPr>
          <a:xfrm>
            <a:off x="1067471" y="2210471"/>
            <a:ext cx="260787" cy="260787"/>
          </a:xfrm>
          <a:prstGeom prst="rect">
            <a:avLst/>
          </a:prstGeom>
        </p:spPr>
      </p:pic>
      <p:sp>
        <p:nvSpPr>
          <p:cNvPr id="8" name="Text 4"/>
          <p:cNvSpPr/>
          <p:nvPr/>
        </p:nvSpPr>
        <p:spPr>
          <a:xfrm>
            <a:off x="1645920" y="2194560"/>
            <a:ext cx="292608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薬の分類が変わった</a:t>
            </a:r>
            <a:endParaRPr lang="en-US" sz="1300" dirty="0"/>
          </a:p>
        </p:txBody>
      </p:sp>
      <p:sp>
        <p:nvSpPr>
          <p:cNvPr id="9" name="Text 5"/>
          <p:cNvSpPr/>
          <p:nvPr/>
        </p:nvSpPr>
        <p:spPr>
          <a:xfrm>
            <a:off x="960120" y="2834640"/>
            <a:ext cx="3108960" cy="288036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「血糖の薬の副産物」から</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「心不全の薬」になった</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心不全の治療薬として</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ガイドラインに載った</a:t>
            </a:r>
            <a:endParaRPr lang="en-US" sz="1200" dirty="0"/>
          </a:p>
        </p:txBody>
      </p:sp>
      <p:sp>
        <p:nvSpPr>
          <p:cNvPr id="10" name="Shape 6"/>
          <p:cNvSpPr/>
          <p:nvPr/>
        </p:nvSpPr>
        <p:spPr>
          <a:xfrm>
            <a:off x="4325112"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57400"/>
            <a:ext cx="566928" cy="566928"/>
          </a:xfrm>
          <a:prstGeom prst="ellipse">
            <a:avLst/>
          </a:prstGeom>
          <a:solidFill>
            <a:srgbClr val="13202F"/>
          </a:solidFill>
          <a:ln w="15875">
            <a:solidFill>
              <a:srgbClr val="FFC46B"/>
            </a:solidFill>
            <a:prstDash val="solid"/>
          </a:ln>
        </p:spPr>
      </p:sp>
      <p:pic>
        <p:nvPicPr>
          <p:cNvPr id="12" name="Image 2" descr="ic_heart.png">    </p:cNvPr>
          <p:cNvPicPr>
            <a:picLocks noChangeAspect="1"/>
          </p:cNvPicPr>
          <p:nvPr/>
        </p:nvPicPr>
        <p:blipFill>
          <a:blip r:embed="rId3"/>
          <a:stretch>
            <a:fillRect/>
          </a:stretch>
        </p:blipFill>
        <p:spPr>
          <a:xfrm>
            <a:off x="4752503" y="2210471"/>
            <a:ext cx="260787" cy="260787"/>
          </a:xfrm>
          <a:prstGeom prst="rect">
            <a:avLst/>
          </a:prstGeom>
        </p:spPr>
      </p:pic>
      <p:sp>
        <p:nvSpPr>
          <p:cNvPr id="13" name="Text 8"/>
          <p:cNvSpPr/>
          <p:nvPr/>
        </p:nvSpPr>
        <p:spPr>
          <a:xfrm>
            <a:off x="5330952"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治療の骨格が変わった</a:t>
            </a:r>
            <a:endParaRPr lang="en-US" sz="1300" dirty="0"/>
          </a:p>
        </p:txBody>
      </p:sp>
      <p:sp>
        <p:nvSpPr>
          <p:cNvPr id="14" name="Text 9"/>
          <p:cNvSpPr/>
          <p:nvPr/>
        </p:nvSpPr>
        <p:spPr>
          <a:xfrm>
            <a:off x="4645152" y="2834640"/>
            <a:ext cx="3108960" cy="288036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3本柱から4本柱へ</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「そろえてから増量」</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という順番の考え方に</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置き換わった</a:t>
            </a:r>
            <a:endParaRPr lang="en-US" sz="1200" dirty="0"/>
          </a:p>
        </p:txBody>
      </p:sp>
      <p:sp>
        <p:nvSpPr>
          <p:cNvPr id="15" name="Shape 10"/>
          <p:cNvSpPr/>
          <p:nvPr/>
        </p:nvSpPr>
        <p:spPr>
          <a:xfrm>
            <a:off x="8010144" y="1783080"/>
            <a:ext cx="3529584" cy="4114800"/>
          </a:xfrm>
          <a:prstGeom prst="roundRect">
            <a:avLst>
              <a:gd name="adj" fmla="val 233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57400"/>
            <a:ext cx="566928" cy="566928"/>
          </a:xfrm>
          <a:prstGeom prst="ellipse">
            <a:avLst/>
          </a:prstGeom>
          <a:solidFill>
            <a:srgbClr val="13202F"/>
          </a:solidFill>
          <a:ln w="15875">
            <a:solidFill>
              <a:srgbClr val="4FE0A8"/>
            </a:solidFill>
            <a:prstDash val="solid"/>
          </a:ln>
        </p:spPr>
      </p:sp>
      <p:pic>
        <p:nvPicPr>
          <p:cNvPr id="17" name="Image 3" descr="ic_bolt.png">    </p:cNvPr>
          <p:cNvPicPr>
            <a:picLocks noChangeAspect="1"/>
          </p:cNvPicPr>
          <p:nvPr/>
        </p:nvPicPr>
        <p:blipFill>
          <a:blip r:embed="rId4"/>
          <a:stretch>
            <a:fillRect/>
          </a:stretch>
        </p:blipFill>
        <p:spPr>
          <a:xfrm>
            <a:off x="8437535" y="2210471"/>
            <a:ext cx="260787" cy="260787"/>
          </a:xfrm>
          <a:prstGeom prst="rect">
            <a:avLst/>
          </a:prstGeom>
        </p:spPr>
      </p:pic>
      <p:sp>
        <p:nvSpPr>
          <p:cNvPr id="18" name="Text 12"/>
          <p:cNvSpPr/>
          <p:nvPr/>
        </p:nvSpPr>
        <p:spPr>
          <a:xfrm>
            <a:off x="9015984" y="2194560"/>
            <a:ext cx="292608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導入の速さが変わった</a:t>
            </a:r>
            <a:endParaRPr lang="en-US" sz="1300" dirty="0"/>
          </a:p>
        </p:txBody>
      </p:sp>
      <p:sp>
        <p:nvSpPr>
          <p:cNvPr id="19" name="Text 13"/>
          <p:cNvSpPr/>
          <p:nvPr/>
        </p:nvSpPr>
        <p:spPr>
          <a:xfrm>
            <a:off x="8330184"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28日で差がつくなら</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先送りする理由がない</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入院中や退院直後の導入が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検討されるようになった</a:t>
            </a:r>
            <a:endParaRPr lang="en-US" sz="120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「効くかどうか」の議論は終わり、「いつ・誰から始めるか」の議論に移った。</a:t>
            </a:r>
            <a:endParaRPr lang="en-US" sz="11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0A0F16"/>
        </a:solidFill>
      </p:bgPr>
    </p:bg>
    <p:spTree>
      <p:nvGrpSpPr>
        <p:cNvPr id="1" name=""/>
        <p:cNvGrpSpPr/>
        <p:nvPr/>
      </p:nvGrpSpPr>
      <p:grpSpPr>
        <a:xfrm>
          <a:off x="0" y="0"/>
          <a:ext cx="0" cy="0"/>
          <a:chOff x="0" y="0"/>
          <a:chExt cx="0" cy="0"/>
        </a:xfrm>
      </p:grpSpPr>
      <p:pic>
        <p:nvPicPr>
          <p:cNvPr id="2" name="Image 0" descr="m_bg.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SECTION 04</a:t>
            </a:r>
            <a:endParaRPr lang="en-US" sz="1100" dirty="0"/>
          </a:p>
        </p:txBody>
      </p:sp>
      <p:sp>
        <p:nvSpPr>
          <p:cNvPr id="4" name="Text 1"/>
          <p:cNvSpPr/>
          <p:nvPr/>
        </p:nvSpPr>
        <p:spPr>
          <a:xfrm>
            <a:off x="566928" y="1828800"/>
            <a:ext cx="4572000" cy="2103120"/>
          </a:xfrm>
          <a:prstGeom prst="rect">
            <a:avLst/>
          </a:prstGeom>
          <a:noFill/>
          <a:ln/>
        </p:spPr>
        <p:txBody>
          <a:bodyPr wrap="square" lIns="0" tIns="0" rIns="0" bIns="0" rtlCol="0" anchor="ctr"/>
          <a:lstStyle/>
          <a:p>
            <a:pPr indent="0" marL="0">
              <a:buNone/>
            </a:pPr>
            <a:r>
              <a:rPr lang="en-US" sz="15000" b="1" dirty="0">
                <a:solidFill>
                  <a:srgbClr val="F2F6FA">
                    <a:alpha val="78000"/>
                  </a:srgbClr>
                </a:solidFill>
                <a:latin typeface="Arial" pitchFamily="34" charset="0"/>
                <a:ea typeface="Arial" pitchFamily="34" charset="-122"/>
                <a:cs typeface="Arial" pitchFamily="34" charset="-120"/>
              </a:rPr>
              <a:t>04</a:t>
            </a:r>
            <a:endParaRPr lang="en-US" sz="15000" dirty="0"/>
          </a:p>
        </p:txBody>
      </p:sp>
      <p:sp>
        <p:nvSpPr>
          <p:cNvPr id="5" name="Text 2"/>
          <p:cNvSpPr/>
          <p:nvPr/>
        </p:nvSpPr>
        <p:spPr>
          <a:xfrm>
            <a:off x="658368" y="3977640"/>
            <a:ext cx="10972800" cy="731520"/>
          </a:xfrm>
          <a:prstGeom prst="rect">
            <a:avLst/>
          </a:prstGeom>
          <a:noFill/>
          <a:ln/>
        </p:spPr>
        <p:txBody>
          <a:bodyPr wrap="square" lIns="0" tIns="0" rIns="0" bIns="0" rtlCol="0" anchor="ctr"/>
          <a:lstStyle/>
          <a:p>
            <a:pPr indent="0" marL="0">
              <a:buNone/>
            </a:pPr>
            <a:r>
              <a:rPr lang="en-US" sz="3100" b="1" dirty="0">
                <a:solidFill>
                  <a:srgbClr val="F2F6FA"/>
                </a:solidFill>
                <a:latin typeface="Meiryo" pitchFamily="34" charset="0"/>
                <a:ea typeface="Meiryo" pitchFamily="34" charset="-122"/>
                <a:cs typeface="Meiryo" pitchFamily="34" charset="-120"/>
              </a:rPr>
              <a:t>Guidelines ─ ガイドライン</a:t>
            </a:r>
            <a:endParaRPr lang="en-US" sz="3100" dirty="0"/>
          </a:p>
        </p:txBody>
      </p:sp>
      <p:sp>
        <p:nvSpPr>
          <p:cNvPr id="6" name="Text 3"/>
          <p:cNvSpPr/>
          <p:nvPr/>
        </p:nvSpPr>
        <p:spPr>
          <a:xfrm>
            <a:off x="676656" y="4709160"/>
            <a:ext cx="10972800" cy="457200"/>
          </a:xfrm>
          <a:prstGeom prst="rect">
            <a:avLst/>
          </a:prstGeom>
          <a:noFill/>
          <a:ln/>
        </p:spPr>
        <p:txBody>
          <a:bodyPr wrap="square" lIns="0" tIns="0" rIns="0" bIns="0" rtlCol="0" anchor="ctr"/>
          <a:lstStyle/>
          <a:p>
            <a:pPr indent="0" marL="0">
              <a:buNone/>
            </a:pPr>
            <a:r>
              <a:rPr lang="en-US" sz="1500" dirty="0">
                <a:solidFill>
                  <a:srgbClr val="FFC46B"/>
                </a:solidFill>
                <a:latin typeface="Meiryo" pitchFamily="34" charset="0"/>
                <a:ea typeface="Meiryo" pitchFamily="34" charset="-122"/>
                <a:cs typeface="Meiryo" pitchFamily="34" charset="-120"/>
              </a:rPr>
              <a:t>日本・欧州・米国の推奨と、本試験との関係</a:t>
            </a:r>
            <a:endParaRPr lang="en-US" sz="15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GUIDELINES  ─  JAPAN (1/4)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日本のガイドラインでは、クラスI・エビデンスレベルA</a:t>
            </a:r>
            <a:endParaRPr lang="en-US" sz="2400" dirty="0"/>
          </a:p>
        </p:txBody>
      </p:sp>
      <p:sp>
        <p:nvSpPr>
          <p:cNvPr id="5" name="Shape 2"/>
          <p:cNvSpPr/>
          <p:nvPr/>
        </p:nvSpPr>
        <p:spPr>
          <a:xfrm>
            <a:off x="640080" y="1783080"/>
            <a:ext cx="10881360" cy="1554480"/>
          </a:xfrm>
          <a:prstGeom prst="roundRect">
            <a:avLst>
              <a:gd name="adj" fmla="val 5294"/>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94560"/>
            <a:ext cx="603504" cy="603504"/>
          </a:xfrm>
          <a:prstGeom prst="ellipse">
            <a:avLst/>
          </a:prstGeom>
          <a:solidFill>
            <a:srgbClr val="13202F"/>
          </a:solidFill>
          <a:ln w="15875">
            <a:solidFill>
              <a:srgbClr val="4FE0A8"/>
            </a:solidFill>
            <a:prstDash val="solid"/>
          </a:ln>
        </p:spPr>
      </p:sp>
      <p:pic>
        <p:nvPicPr>
          <p:cNvPr id="7" name="Image 1" descr="ic_guide.png">    </p:cNvPr>
          <p:cNvPicPr>
            <a:picLocks noChangeAspect="1"/>
          </p:cNvPicPr>
          <p:nvPr/>
        </p:nvPicPr>
        <p:blipFill>
          <a:blip r:embed="rId2"/>
          <a:stretch>
            <a:fillRect/>
          </a:stretch>
        </p:blipFill>
        <p:spPr>
          <a:xfrm>
            <a:off x="1123066" y="2357506"/>
            <a:ext cx="277612" cy="277612"/>
          </a:xfrm>
          <a:prstGeom prst="rect">
            <a:avLst/>
          </a:prstGeom>
        </p:spPr>
      </p:pic>
      <p:sp>
        <p:nvSpPr>
          <p:cNvPr id="8" name="Text 4"/>
          <p:cNvSpPr/>
          <p:nvPr/>
        </p:nvSpPr>
        <p:spPr>
          <a:xfrm>
            <a:off x="1783080" y="1783080"/>
            <a:ext cx="9418320" cy="1554480"/>
          </a:xfrm>
          <a:prstGeom prst="rect">
            <a:avLst/>
          </a:prstGeom>
          <a:noFill/>
          <a:ln/>
        </p:spPr>
        <p:txBody>
          <a:bodyPr wrap="square" lIns="0" tIns="0" rIns="0" bIns="0" rtlCol="0" anchor="ctr"/>
          <a:lstStyle/>
          <a:p>
            <a:pPr indent="0" marL="0">
              <a:lnSpc>
                <a:spcPct val="120000"/>
              </a:lnSpc>
              <a:buNone/>
            </a:pPr>
            <a:r>
              <a:rPr lang="en-US" sz="1450" b="1" dirty="0">
                <a:solidFill>
                  <a:srgbClr val="4FE0A8"/>
                </a:solidFill>
                <a:latin typeface="Meiryo" pitchFamily="34" charset="0"/>
                <a:ea typeface="Meiryo" pitchFamily="34" charset="-122"/>
                <a:cs typeface="Meiryo" pitchFamily="34" charset="-120"/>
              </a:rPr>
              <a:t>「糖尿病の有無にかかわらず、症候性のHFrEFに対して、心血管死および心不全入院の抑制を</a:t>
            </a:r>
            <a:endParaRPr lang="en-US" sz="1450" dirty="0"/>
          </a:p>
          <a:p>
            <a:pPr indent="0" marL="0">
              <a:lnSpc>
                <a:spcPct val="120000"/>
              </a:lnSpc>
              <a:buNone/>
            </a:pPr>
            <a:r>
              <a:rPr lang="en-US" sz="1450" b="1" dirty="0">
                <a:solidFill>
                  <a:srgbClr val="4FE0A8"/>
                </a:solidFill>
                <a:latin typeface="Meiryo" pitchFamily="34" charset="0"/>
                <a:ea typeface="Meiryo" pitchFamily="34" charset="-122"/>
                <a:cs typeface="Meiryo" pitchFamily="34" charset="-120"/>
              </a:rPr>
              <a:t>目的として、SGLT2阻害薬（エンパグリフロジン、ダパグリフロジン）を投与する」</a:t>
            </a:r>
            <a:endParaRPr lang="en-US" sz="1450" dirty="0"/>
          </a:p>
        </p:txBody>
      </p:sp>
      <p:sp>
        <p:nvSpPr>
          <p:cNvPr id="9" name="Shape 5"/>
          <p:cNvSpPr/>
          <p:nvPr/>
        </p:nvSpPr>
        <p:spPr>
          <a:xfrm>
            <a:off x="640080" y="3474720"/>
            <a:ext cx="10881360" cy="640080"/>
          </a:xfrm>
          <a:prstGeom prst="roundRect">
            <a:avLst>
              <a:gd name="adj" fmla="val 12857"/>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6"/>
          <p:cNvSpPr/>
          <p:nvPr/>
        </p:nvSpPr>
        <p:spPr>
          <a:xfrm>
            <a:off x="960120" y="3474720"/>
            <a:ext cx="5852160" cy="640080"/>
          </a:xfrm>
          <a:prstGeom prst="rect">
            <a:avLst/>
          </a:prstGeom>
          <a:noFill/>
          <a:ln/>
        </p:spPr>
        <p:txBody>
          <a:bodyPr wrap="square" lIns="0" tIns="0" rIns="0" bIns="0" rtlCol="0" anchor="ctr"/>
          <a:lstStyle/>
          <a:p>
            <a:pPr indent="0" marL="0">
              <a:lnSpc>
                <a:spcPct val="105000"/>
              </a:lnSpc>
              <a:buNone/>
            </a:pPr>
            <a:r>
              <a:rPr lang="en-US" sz="1150" b="1" dirty="0">
                <a:solidFill>
                  <a:srgbClr val="4FE0A8"/>
                </a:solidFill>
                <a:latin typeface="Meiryo" pitchFamily="34" charset="0"/>
                <a:ea typeface="Meiryo" pitchFamily="34" charset="-122"/>
                <a:cs typeface="Meiryo" pitchFamily="34" charset="-120"/>
              </a:rPr>
              <a:t>SGLT2阻害薬（エンパグリフロジン・ダパグリフロジン）</a:t>
            </a:r>
            <a:endParaRPr lang="en-US" sz="1150" dirty="0"/>
          </a:p>
        </p:txBody>
      </p:sp>
      <p:sp>
        <p:nvSpPr>
          <p:cNvPr id="11" name="Text 7"/>
          <p:cNvSpPr/>
          <p:nvPr/>
        </p:nvSpPr>
        <p:spPr>
          <a:xfrm>
            <a:off x="6995160" y="3474720"/>
            <a:ext cx="1371600" cy="640080"/>
          </a:xfrm>
          <a:prstGeom prst="rect">
            <a:avLst/>
          </a:prstGeom>
          <a:noFill/>
          <a:ln/>
        </p:spPr>
        <p:txBody>
          <a:bodyPr wrap="square" lIns="0" tIns="0" rIns="0" bIns="0" rtlCol="0" anchor="ctr"/>
          <a:lstStyle/>
          <a:p>
            <a:pPr indent="0" marL="0">
              <a:buNone/>
            </a:pPr>
            <a:r>
              <a:rPr lang="en-US" sz="1600" b="1" dirty="0">
                <a:solidFill>
                  <a:srgbClr val="4FE0A8"/>
                </a:solidFill>
                <a:latin typeface="Meiryo" pitchFamily="34" charset="0"/>
                <a:ea typeface="Meiryo" pitchFamily="34" charset="-122"/>
                <a:cs typeface="Meiryo" pitchFamily="34" charset="-120"/>
              </a:rPr>
              <a:t>I / A</a:t>
            </a:r>
            <a:endParaRPr lang="en-US" sz="1600" dirty="0"/>
          </a:p>
        </p:txBody>
      </p:sp>
      <p:sp>
        <p:nvSpPr>
          <p:cNvPr id="12" name="Text 8"/>
          <p:cNvSpPr/>
          <p:nvPr/>
        </p:nvSpPr>
        <p:spPr>
          <a:xfrm>
            <a:off x="8549640" y="3474720"/>
            <a:ext cx="2697480" cy="640080"/>
          </a:xfrm>
          <a:prstGeom prst="rect">
            <a:avLst/>
          </a:prstGeom>
          <a:noFill/>
          <a:ln/>
        </p:spPr>
        <p:txBody>
          <a:bodyPr wrap="square" lIns="0" tIns="0" rIns="0" bIns="0" rtlCol="0" anchor="ctr"/>
          <a:lstStyle/>
          <a:p>
            <a:pPr indent="0" marL="0">
              <a:lnSpc>
                <a:spcPct val="105000"/>
              </a:lnSpc>
              <a:buNone/>
            </a:pPr>
            <a:r>
              <a:rPr lang="en-US" sz="1050" dirty="0">
                <a:solidFill>
                  <a:srgbClr val="C3D0DC"/>
                </a:solidFill>
                <a:latin typeface="Meiryo" pitchFamily="34" charset="0"/>
                <a:ea typeface="Meiryo" pitchFamily="34" charset="-122"/>
                <a:cs typeface="Meiryo" pitchFamily="34" charset="-120"/>
              </a:rPr>
              <a:t>根拠はDAPA-HFと</a:t>
            </a:r>
            <a:endParaRPr lang="en-US" sz="1050" dirty="0"/>
          </a:p>
          <a:p>
            <a:pPr indent="0" marL="0">
              <a:lnSpc>
                <a:spcPct val="105000"/>
              </a:lnSpc>
              <a:buNone/>
            </a:pPr>
            <a:r>
              <a:rPr lang="en-US" sz="1050" dirty="0">
                <a:solidFill>
                  <a:srgbClr val="C3D0DC"/>
                </a:solidFill>
                <a:latin typeface="Meiryo" pitchFamily="34" charset="0"/>
                <a:ea typeface="Meiryo" pitchFamily="34" charset="-122"/>
                <a:cs typeface="Meiryo" pitchFamily="34" charset="-120"/>
              </a:rPr>
              <a:t>EMPEROR-Reduced</a:t>
            </a:r>
            <a:endParaRPr lang="en-US" sz="1050" dirty="0"/>
          </a:p>
        </p:txBody>
      </p:sp>
      <p:sp>
        <p:nvSpPr>
          <p:cNvPr id="13" name="Shape 9"/>
          <p:cNvSpPr/>
          <p:nvPr/>
        </p:nvSpPr>
        <p:spPr>
          <a:xfrm>
            <a:off x="640080" y="4169664"/>
            <a:ext cx="10881360" cy="640080"/>
          </a:xfrm>
          <a:prstGeom prst="roundRect">
            <a:avLst>
              <a:gd name="adj" fmla="val 12857"/>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0"/>
          <p:cNvSpPr/>
          <p:nvPr/>
        </p:nvSpPr>
        <p:spPr>
          <a:xfrm>
            <a:off x="960120" y="4169664"/>
            <a:ext cx="5852160" cy="640080"/>
          </a:xfrm>
          <a:prstGeom prst="rect">
            <a:avLst/>
          </a:prstGeom>
          <a:noFill/>
          <a:ln/>
        </p:spPr>
        <p:txBody>
          <a:bodyPr wrap="square" lIns="0" tIns="0" rIns="0" bIns="0" rtlCol="0" anchor="ctr"/>
          <a:lstStyle/>
          <a:p>
            <a:pPr indent="0" marL="0">
              <a:lnSpc>
                <a:spcPct val="105000"/>
              </a:lnSpc>
              <a:buNone/>
            </a:pPr>
            <a:r>
              <a:rPr lang="en-US" sz="1150" b="1" dirty="0">
                <a:solidFill>
                  <a:srgbClr val="8FB0D6"/>
                </a:solidFill>
                <a:latin typeface="Meiryo" pitchFamily="34" charset="0"/>
                <a:ea typeface="Meiryo" pitchFamily="34" charset="-122"/>
                <a:cs typeface="Meiryo" pitchFamily="34" charset="-120"/>
              </a:rPr>
              <a:t>β遮断薬（カルベジロール・ビソプロロール）</a:t>
            </a:r>
            <a:endParaRPr lang="en-US" sz="1150" dirty="0"/>
          </a:p>
        </p:txBody>
      </p:sp>
      <p:sp>
        <p:nvSpPr>
          <p:cNvPr id="15" name="Text 11"/>
          <p:cNvSpPr/>
          <p:nvPr/>
        </p:nvSpPr>
        <p:spPr>
          <a:xfrm>
            <a:off x="6995160" y="4169664"/>
            <a:ext cx="1371600" cy="640080"/>
          </a:xfrm>
          <a:prstGeom prst="rect">
            <a:avLst/>
          </a:prstGeom>
          <a:noFill/>
          <a:ln/>
        </p:spPr>
        <p:txBody>
          <a:bodyPr wrap="square" lIns="0" tIns="0" rIns="0" bIns="0" rtlCol="0" anchor="ctr"/>
          <a:lstStyle/>
          <a:p>
            <a:pPr indent="0" marL="0">
              <a:buNone/>
            </a:pPr>
            <a:r>
              <a:rPr lang="en-US" sz="1600" b="1" dirty="0">
                <a:solidFill>
                  <a:srgbClr val="8FB0D6"/>
                </a:solidFill>
                <a:latin typeface="Meiryo" pitchFamily="34" charset="0"/>
                <a:ea typeface="Meiryo" pitchFamily="34" charset="-122"/>
                <a:cs typeface="Meiryo" pitchFamily="34" charset="-120"/>
              </a:rPr>
              <a:t>I / A</a:t>
            </a:r>
            <a:endParaRPr lang="en-US" sz="1600" dirty="0"/>
          </a:p>
        </p:txBody>
      </p:sp>
      <p:sp>
        <p:nvSpPr>
          <p:cNvPr id="16" name="Text 12"/>
          <p:cNvSpPr/>
          <p:nvPr/>
        </p:nvSpPr>
        <p:spPr>
          <a:xfrm>
            <a:off x="8549640" y="4169664"/>
            <a:ext cx="2697480" cy="640080"/>
          </a:xfrm>
          <a:prstGeom prst="rect">
            <a:avLst/>
          </a:prstGeom>
          <a:noFill/>
          <a:ln/>
        </p:spPr>
        <p:txBody>
          <a:bodyPr wrap="square" lIns="0" tIns="0" rIns="0" bIns="0" rtlCol="0" anchor="ctr"/>
          <a:lstStyle/>
          <a:p>
            <a:pPr indent="0" marL="0">
              <a:lnSpc>
                <a:spcPct val="105000"/>
              </a:lnSpc>
              <a:buNone/>
            </a:pPr>
            <a:r>
              <a:rPr lang="en-US" sz="1050" dirty="0">
                <a:solidFill>
                  <a:srgbClr val="C3D0DC"/>
                </a:solidFill>
                <a:latin typeface="Meiryo" pitchFamily="34" charset="0"/>
                <a:ea typeface="Meiryo" pitchFamily="34" charset="-122"/>
                <a:cs typeface="Meiryo" pitchFamily="34" charset="-120"/>
              </a:rPr>
              <a:t>禁忌がない限り全例に</a:t>
            </a:r>
            <a:endParaRPr lang="en-US" sz="1050" dirty="0"/>
          </a:p>
        </p:txBody>
      </p:sp>
      <p:sp>
        <p:nvSpPr>
          <p:cNvPr id="17" name="Shape 13"/>
          <p:cNvSpPr/>
          <p:nvPr/>
        </p:nvSpPr>
        <p:spPr>
          <a:xfrm>
            <a:off x="640080" y="4864608"/>
            <a:ext cx="10881360" cy="640080"/>
          </a:xfrm>
          <a:prstGeom prst="roundRect">
            <a:avLst>
              <a:gd name="adj" fmla="val 12857"/>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4"/>
          <p:cNvSpPr/>
          <p:nvPr/>
        </p:nvSpPr>
        <p:spPr>
          <a:xfrm>
            <a:off x="960120" y="4864608"/>
            <a:ext cx="5852160" cy="640080"/>
          </a:xfrm>
          <a:prstGeom prst="rect">
            <a:avLst/>
          </a:prstGeom>
          <a:noFill/>
          <a:ln/>
        </p:spPr>
        <p:txBody>
          <a:bodyPr wrap="square" lIns="0" tIns="0" rIns="0" bIns="0" rtlCol="0" anchor="ctr"/>
          <a:lstStyle/>
          <a:p>
            <a:pPr indent="0" marL="0">
              <a:lnSpc>
                <a:spcPct val="105000"/>
              </a:lnSpc>
              <a:buNone/>
            </a:pPr>
            <a:r>
              <a:rPr lang="en-US" sz="1150" b="1" dirty="0">
                <a:solidFill>
                  <a:srgbClr val="8FB0D6"/>
                </a:solidFill>
                <a:latin typeface="Meiryo" pitchFamily="34" charset="0"/>
                <a:ea typeface="Meiryo" pitchFamily="34" charset="-122"/>
                <a:cs typeface="Meiryo" pitchFamily="34" charset="-120"/>
              </a:rPr>
              <a:t>MRA（スピロノラクトン・エプレレノン）</a:t>
            </a:r>
            <a:endParaRPr lang="en-US" sz="1150" dirty="0"/>
          </a:p>
        </p:txBody>
      </p:sp>
      <p:sp>
        <p:nvSpPr>
          <p:cNvPr id="19" name="Text 15"/>
          <p:cNvSpPr/>
          <p:nvPr/>
        </p:nvSpPr>
        <p:spPr>
          <a:xfrm>
            <a:off x="6995160" y="4864608"/>
            <a:ext cx="1371600" cy="640080"/>
          </a:xfrm>
          <a:prstGeom prst="rect">
            <a:avLst/>
          </a:prstGeom>
          <a:noFill/>
          <a:ln/>
        </p:spPr>
        <p:txBody>
          <a:bodyPr wrap="square" lIns="0" tIns="0" rIns="0" bIns="0" rtlCol="0" anchor="ctr"/>
          <a:lstStyle/>
          <a:p>
            <a:pPr indent="0" marL="0">
              <a:buNone/>
            </a:pPr>
            <a:r>
              <a:rPr lang="en-US" sz="1600" b="1" dirty="0">
                <a:solidFill>
                  <a:srgbClr val="8FB0D6"/>
                </a:solidFill>
                <a:latin typeface="Meiryo" pitchFamily="34" charset="0"/>
                <a:ea typeface="Meiryo" pitchFamily="34" charset="-122"/>
                <a:cs typeface="Meiryo" pitchFamily="34" charset="-120"/>
              </a:rPr>
              <a:t>I / A</a:t>
            </a:r>
            <a:endParaRPr lang="en-US" sz="1600" dirty="0"/>
          </a:p>
        </p:txBody>
      </p:sp>
      <p:sp>
        <p:nvSpPr>
          <p:cNvPr id="20" name="Text 16"/>
          <p:cNvSpPr/>
          <p:nvPr/>
        </p:nvSpPr>
        <p:spPr>
          <a:xfrm>
            <a:off x="8549640" y="4864608"/>
            <a:ext cx="2697480" cy="640080"/>
          </a:xfrm>
          <a:prstGeom prst="rect">
            <a:avLst/>
          </a:prstGeom>
          <a:noFill/>
          <a:ln/>
        </p:spPr>
        <p:txBody>
          <a:bodyPr wrap="square" lIns="0" tIns="0" rIns="0" bIns="0" rtlCol="0" anchor="ctr"/>
          <a:lstStyle/>
          <a:p>
            <a:pPr indent="0" marL="0">
              <a:lnSpc>
                <a:spcPct val="105000"/>
              </a:lnSpc>
              <a:buNone/>
            </a:pPr>
            <a:r>
              <a:rPr lang="en-US" sz="1050" dirty="0">
                <a:solidFill>
                  <a:srgbClr val="C3D0DC"/>
                </a:solidFill>
                <a:latin typeface="Meiryo" pitchFamily="34" charset="0"/>
                <a:ea typeface="Meiryo" pitchFamily="34" charset="-122"/>
                <a:cs typeface="Meiryo" pitchFamily="34" charset="-120"/>
              </a:rPr>
              <a:t>NYHA II-IV・LVEF40%以下</a:t>
            </a:r>
            <a:endParaRPr lang="en-US" sz="1050" dirty="0"/>
          </a:p>
        </p:txBody>
      </p:sp>
      <p:sp>
        <p:nvSpPr>
          <p:cNvPr id="21" name="Shape 17"/>
          <p:cNvSpPr/>
          <p:nvPr/>
        </p:nvSpPr>
        <p:spPr>
          <a:xfrm>
            <a:off x="640080" y="5559552"/>
            <a:ext cx="10881360" cy="640080"/>
          </a:xfrm>
          <a:prstGeom prst="roundRect">
            <a:avLst>
              <a:gd name="adj" fmla="val 12857"/>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Text 18"/>
          <p:cNvSpPr/>
          <p:nvPr/>
        </p:nvSpPr>
        <p:spPr>
          <a:xfrm>
            <a:off x="960120" y="5559552"/>
            <a:ext cx="5852160" cy="640080"/>
          </a:xfrm>
          <a:prstGeom prst="rect">
            <a:avLst/>
          </a:prstGeom>
          <a:noFill/>
          <a:ln/>
        </p:spPr>
        <p:txBody>
          <a:bodyPr wrap="square" lIns="0" tIns="0" rIns="0" bIns="0" rtlCol="0" anchor="ctr"/>
          <a:lstStyle/>
          <a:p>
            <a:pPr indent="0" marL="0">
              <a:lnSpc>
                <a:spcPct val="105000"/>
              </a:lnSpc>
              <a:buNone/>
            </a:pPr>
            <a:r>
              <a:rPr lang="en-US" sz="1150" b="1" dirty="0">
                <a:solidFill>
                  <a:srgbClr val="8FB0D6"/>
                </a:solidFill>
                <a:latin typeface="Meiryo" pitchFamily="34" charset="0"/>
                <a:ea typeface="Meiryo" pitchFamily="34" charset="-122"/>
                <a:cs typeface="Meiryo" pitchFamily="34" charset="-120"/>
              </a:rPr>
              <a:t>ACE阻害薬またはARBからARNIへの切り替え</a:t>
            </a:r>
            <a:endParaRPr lang="en-US" sz="1150" dirty="0"/>
          </a:p>
        </p:txBody>
      </p:sp>
      <p:sp>
        <p:nvSpPr>
          <p:cNvPr id="23" name="Text 19"/>
          <p:cNvSpPr/>
          <p:nvPr/>
        </p:nvSpPr>
        <p:spPr>
          <a:xfrm>
            <a:off x="6995160" y="5559552"/>
            <a:ext cx="1371600" cy="640080"/>
          </a:xfrm>
          <a:prstGeom prst="rect">
            <a:avLst/>
          </a:prstGeom>
          <a:noFill/>
          <a:ln/>
        </p:spPr>
        <p:txBody>
          <a:bodyPr wrap="square" lIns="0" tIns="0" rIns="0" bIns="0" rtlCol="0" anchor="ctr"/>
          <a:lstStyle/>
          <a:p>
            <a:pPr indent="0" marL="0">
              <a:buNone/>
            </a:pPr>
            <a:r>
              <a:rPr lang="en-US" sz="1600" b="1" dirty="0">
                <a:solidFill>
                  <a:srgbClr val="8FB0D6"/>
                </a:solidFill>
                <a:latin typeface="Meiryo" pitchFamily="34" charset="0"/>
                <a:ea typeface="Meiryo" pitchFamily="34" charset="-122"/>
                <a:cs typeface="Meiryo" pitchFamily="34" charset="-120"/>
              </a:rPr>
              <a:t>I / B-R</a:t>
            </a:r>
            <a:endParaRPr lang="en-US" sz="1600" dirty="0"/>
          </a:p>
        </p:txBody>
      </p:sp>
      <p:sp>
        <p:nvSpPr>
          <p:cNvPr id="24" name="Text 20"/>
          <p:cNvSpPr/>
          <p:nvPr/>
        </p:nvSpPr>
        <p:spPr>
          <a:xfrm>
            <a:off x="8549640" y="5559552"/>
            <a:ext cx="2697480" cy="640080"/>
          </a:xfrm>
          <a:prstGeom prst="rect">
            <a:avLst/>
          </a:prstGeom>
          <a:noFill/>
          <a:ln/>
        </p:spPr>
        <p:txBody>
          <a:bodyPr wrap="square" lIns="0" tIns="0" rIns="0" bIns="0" rtlCol="0" anchor="ctr"/>
          <a:lstStyle/>
          <a:p>
            <a:pPr indent="0" marL="0">
              <a:lnSpc>
                <a:spcPct val="105000"/>
              </a:lnSpc>
              <a:buNone/>
            </a:pPr>
            <a:r>
              <a:rPr lang="en-US" sz="1050" dirty="0">
                <a:solidFill>
                  <a:srgbClr val="C3D0DC"/>
                </a:solidFill>
                <a:latin typeface="Meiryo" pitchFamily="34" charset="0"/>
                <a:ea typeface="Meiryo" pitchFamily="34" charset="-122"/>
                <a:cs typeface="Meiryo" pitchFamily="34" charset="-120"/>
              </a:rPr>
              <a:t>NYHA II-IIIの症候性心不全</a:t>
            </a:r>
            <a:endParaRPr lang="en-US" sz="1050" dirty="0"/>
          </a:p>
        </p:txBody>
      </p:sp>
      <p:sp>
        <p:nvSpPr>
          <p:cNvPr id="25" name="Text 21"/>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JCS/JHFS 2025年改訂版 心不全診療ガイドライン 第6章（PDF本文で確認）</a:t>
            </a:r>
            <a:endParaRPr lang="en-US" sz="11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GUIDELINES  ─  JAPAN (2/4)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4本柱を、どう導入せよと書いてあるか</a:t>
            </a:r>
            <a:endParaRPr lang="en-US" sz="2400" dirty="0"/>
          </a:p>
        </p:txBody>
      </p:sp>
      <p:sp>
        <p:nvSpPr>
          <p:cNvPr id="5" name="Shape 2"/>
          <p:cNvSpPr/>
          <p:nvPr/>
        </p:nvSpPr>
        <p:spPr>
          <a:xfrm>
            <a:off x="640080" y="1783080"/>
            <a:ext cx="10881360" cy="1463040"/>
          </a:xfrm>
          <a:prstGeom prst="roundRect">
            <a:avLst>
              <a:gd name="adj" fmla="val 5625"/>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1005840" y="1783080"/>
            <a:ext cx="10058400" cy="1463040"/>
          </a:xfrm>
          <a:prstGeom prst="rect">
            <a:avLst/>
          </a:prstGeom>
          <a:noFill/>
          <a:ln/>
        </p:spPr>
        <p:txBody>
          <a:bodyPr wrap="square" lIns="0" tIns="0" rIns="0" bIns="0" rtlCol="0" anchor="ctr"/>
          <a:lstStyle/>
          <a:p>
            <a:pPr indent="0" marL="0">
              <a:lnSpc>
                <a:spcPct val="120000"/>
              </a:lnSpc>
              <a:buNone/>
            </a:pPr>
            <a:r>
              <a:rPr lang="en-US" sz="1400" b="1" dirty="0">
                <a:solidFill>
                  <a:srgbClr val="F2F6FA"/>
                </a:solidFill>
                <a:latin typeface="Meiryo" pitchFamily="34" charset="0"/>
                <a:ea typeface="Meiryo" pitchFamily="34" charset="-122"/>
                <a:cs typeface="Meiryo" pitchFamily="34" charset="-120"/>
              </a:rPr>
              <a:t>「予後改善が示されている基本の4種類の薬剤（ACE阻害薬・ARB・ARNI、β遮断薬、MRA、SGLT2阻害薬）を、</a:t>
            </a:r>
            <a:endParaRPr lang="en-US" sz="1400" dirty="0"/>
          </a:p>
          <a:p>
            <a:pPr indent="0" marL="0">
              <a:lnSpc>
                <a:spcPct val="120000"/>
              </a:lnSpc>
              <a:buNone/>
            </a:pPr>
            <a:r>
              <a:rPr lang="en-US" sz="1400" b="1" dirty="0">
                <a:solidFill>
                  <a:srgbClr val="F2F6FA"/>
                </a:solidFill>
                <a:latin typeface="Meiryo" pitchFamily="34" charset="0"/>
                <a:ea typeface="Meiryo" pitchFamily="34" charset="-122"/>
                <a:cs typeface="Meiryo" pitchFamily="34" charset="-120"/>
              </a:rPr>
              <a:t>できるだけ早く導入し、忍容性があるかぎり目標量まで増量することである」</a:t>
            </a:r>
            <a:endParaRPr lang="en-US" sz="1400" dirty="0"/>
          </a:p>
        </p:txBody>
      </p:sp>
      <p:sp>
        <p:nvSpPr>
          <p:cNvPr id="7" name="Shape 4"/>
          <p:cNvSpPr/>
          <p:nvPr/>
        </p:nvSpPr>
        <p:spPr>
          <a:xfrm>
            <a:off x="640080" y="3520440"/>
            <a:ext cx="10881360" cy="1188720"/>
          </a:xfrm>
          <a:prstGeom prst="roundRect">
            <a:avLst>
              <a:gd name="adj" fmla="val 692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8" name="Shape 5"/>
          <p:cNvSpPr/>
          <p:nvPr/>
        </p:nvSpPr>
        <p:spPr>
          <a:xfrm>
            <a:off x="932688" y="3794760"/>
            <a:ext cx="640080" cy="640080"/>
          </a:xfrm>
          <a:prstGeom prst="ellipse">
            <a:avLst/>
          </a:prstGeom>
          <a:solidFill>
            <a:srgbClr val="13202F"/>
          </a:solidFill>
          <a:ln w="15875">
            <a:solidFill>
              <a:srgbClr val="FFC46B"/>
            </a:solidFill>
            <a:prstDash val="solid"/>
          </a:ln>
        </p:spPr>
      </p:sp>
      <p:pic>
        <p:nvPicPr>
          <p:cNvPr id="9" name="Image 1" descr="ic_route.png">    </p:cNvPr>
          <p:cNvPicPr>
            <a:picLocks noChangeAspect="1"/>
          </p:cNvPicPr>
          <p:nvPr/>
        </p:nvPicPr>
        <p:blipFill>
          <a:blip r:embed="rId2"/>
          <a:stretch>
            <a:fillRect/>
          </a:stretch>
        </p:blipFill>
        <p:spPr>
          <a:xfrm>
            <a:off x="1105510" y="3967582"/>
            <a:ext cx="294437" cy="294437"/>
          </a:xfrm>
          <a:prstGeom prst="rect">
            <a:avLst/>
          </a:prstGeom>
        </p:spPr>
      </p:pic>
      <p:sp>
        <p:nvSpPr>
          <p:cNvPr id="10" name="Text 6"/>
          <p:cNvSpPr/>
          <p:nvPr/>
        </p:nvSpPr>
        <p:spPr>
          <a:xfrm>
            <a:off x="1783080" y="368503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順序は決まっていない</a:t>
            </a:r>
            <a:endParaRPr lang="en-US" sz="1450" dirty="0"/>
          </a:p>
        </p:txBody>
      </p:sp>
      <p:sp>
        <p:nvSpPr>
          <p:cNvPr id="11" name="Text 7"/>
          <p:cNvSpPr/>
          <p:nvPr/>
        </p:nvSpPr>
        <p:spPr>
          <a:xfrm>
            <a:off x="1783080" y="414223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「その順序は臨床的または他の要因によって決定される」とされ、同時併用でも順次開始でもよいと明記されている</a:t>
            </a:r>
            <a:endParaRPr lang="en-US" sz="1150" dirty="0"/>
          </a:p>
        </p:txBody>
      </p:sp>
      <p:sp>
        <p:nvSpPr>
          <p:cNvPr id="12" name="Shape 8"/>
          <p:cNvSpPr/>
          <p:nvPr/>
        </p:nvSpPr>
        <p:spPr>
          <a:xfrm>
            <a:off x="640080" y="4846320"/>
            <a:ext cx="10881360" cy="1188720"/>
          </a:xfrm>
          <a:prstGeom prst="roundRect">
            <a:avLst>
              <a:gd name="adj" fmla="val 692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3" name="Shape 9"/>
          <p:cNvSpPr/>
          <p:nvPr/>
        </p:nvSpPr>
        <p:spPr>
          <a:xfrm>
            <a:off x="932688" y="5120640"/>
            <a:ext cx="640080" cy="640080"/>
          </a:xfrm>
          <a:prstGeom prst="ellipse">
            <a:avLst/>
          </a:prstGeom>
          <a:solidFill>
            <a:srgbClr val="13202F"/>
          </a:solidFill>
          <a:ln w="15875">
            <a:solidFill>
              <a:srgbClr val="4FE0A8"/>
            </a:solidFill>
            <a:prstDash val="solid"/>
          </a:ln>
        </p:spPr>
      </p:sp>
      <p:pic>
        <p:nvPicPr>
          <p:cNvPr id="14" name="Image 2" descr="ic_bolt.png">    </p:cNvPr>
          <p:cNvPicPr>
            <a:picLocks noChangeAspect="1"/>
          </p:cNvPicPr>
          <p:nvPr/>
        </p:nvPicPr>
        <p:blipFill>
          <a:blip r:embed="rId3"/>
          <a:stretch>
            <a:fillRect/>
          </a:stretch>
        </p:blipFill>
        <p:spPr>
          <a:xfrm>
            <a:off x="1105510" y="5293462"/>
            <a:ext cx="294437" cy="294437"/>
          </a:xfrm>
          <a:prstGeom prst="rect">
            <a:avLst/>
          </a:prstGeom>
        </p:spPr>
      </p:pic>
      <p:sp>
        <p:nvSpPr>
          <p:cNvPr id="15" name="Text 10"/>
          <p:cNvSpPr/>
          <p:nvPr/>
        </p:nvSpPr>
        <p:spPr>
          <a:xfrm>
            <a:off x="1783080" y="501091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次の薬を始める前に目標用量に達している必要はない</a:t>
            </a:r>
            <a:endParaRPr lang="en-US" sz="1450" dirty="0"/>
          </a:p>
        </p:txBody>
      </p:sp>
      <p:sp>
        <p:nvSpPr>
          <p:cNvPr id="16" name="Text 11"/>
          <p:cNvSpPr/>
          <p:nvPr/>
        </p:nvSpPr>
        <p:spPr>
          <a:xfrm>
            <a:off x="1783080" y="5468112"/>
            <a:ext cx="9509760" cy="603504"/>
          </a:xfrm>
          <a:prstGeom prst="rect">
            <a:avLst/>
          </a:prstGeom>
          <a:noFill/>
          <a:ln/>
        </p:spPr>
        <p:txBody>
          <a:bodyPr wrap="square" lIns="0" tIns="0" rIns="0" bIns="0" rtlCol="0" anchor="ctr"/>
          <a:lstStyle/>
          <a:p>
            <a:pPr indent="0" marL="0">
              <a:lnSpc>
                <a:spcPct val="110000"/>
              </a:lnSpc>
              <a:buNone/>
            </a:pPr>
            <a:r>
              <a:rPr lang="en-US" sz="1150" dirty="0">
                <a:solidFill>
                  <a:srgbClr val="C3D0DC"/>
                </a:solidFill>
                <a:latin typeface="Meiryo" pitchFamily="34" charset="0"/>
                <a:ea typeface="Meiryo" pitchFamily="34" charset="-122"/>
                <a:cs typeface="Meiryo" pitchFamily="34" charset="-120"/>
              </a:rPr>
              <a:t>「次の薬剤を開始する前に目標用量を達成する必要はない」。SGLT2阻害薬は漸増が不要なので、この考え方と相性がよい</a:t>
            </a:r>
            <a:endParaRPr lang="en-US" sz="1150" dirty="0"/>
          </a:p>
        </p:txBody>
      </p:sp>
      <p:sp>
        <p:nvSpPr>
          <p:cNvPr id="17" name="Text 1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JCS/JHFS 2025年改訂版 心不全診療ガイドライン 第6章（PDF本文で確認）</a:t>
            </a:r>
            <a:endParaRPr lang="en-US" sz="11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GUIDELINES  ─  JAPAN (3/4)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フレイルの扱いは、日本独自のCQになっている</a:t>
            </a:r>
            <a:endParaRPr lang="en-US" sz="2400" dirty="0"/>
          </a:p>
        </p:txBody>
      </p:sp>
      <p:sp>
        <p:nvSpPr>
          <p:cNvPr id="5" name="Shape 2"/>
          <p:cNvSpPr/>
          <p:nvPr/>
        </p:nvSpPr>
        <p:spPr>
          <a:xfrm>
            <a:off x="640080" y="1783080"/>
            <a:ext cx="10881360" cy="1463040"/>
          </a:xfrm>
          <a:prstGeom prst="roundRect">
            <a:avLst>
              <a:gd name="adj" fmla="val 5625"/>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48840"/>
            <a:ext cx="603504" cy="603504"/>
          </a:xfrm>
          <a:prstGeom prst="ellipse">
            <a:avLst/>
          </a:prstGeom>
          <a:solidFill>
            <a:srgbClr val="13202F"/>
          </a:solidFill>
          <a:ln w="15875">
            <a:solidFill>
              <a:srgbClr val="8FB0D6"/>
            </a:solidFill>
            <a:prstDash val="solid"/>
          </a:ln>
        </p:spPr>
      </p:sp>
      <p:pic>
        <p:nvPicPr>
          <p:cNvPr id="7" name="Image 1" descr="ic_book.png">    </p:cNvPr>
          <p:cNvPicPr>
            <a:picLocks noChangeAspect="1"/>
          </p:cNvPicPr>
          <p:nvPr/>
        </p:nvPicPr>
        <p:blipFill>
          <a:blip r:embed="rId2"/>
          <a:stretch>
            <a:fillRect/>
          </a:stretch>
        </p:blipFill>
        <p:spPr>
          <a:xfrm>
            <a:off x="1123066" y="2311786"/>
            <a:ext cx="277612" cy="277612"/>
          </a:xfrm>
          <a:prstGeom prst="rect">
            <a:avLst/>
          </a:prstGeom>
        </p:spPr>
      </p:pic>
      <p:sp>
        <p:nvSpPr>
          <p:cNvPr id="8" name="Text 4"/>
          <p:cNvSpPr/>
          <p:nvPr/>
        </p:nvSpPr>
        <p:spPr>
          <a:xfrm>
            <a:off x="1783080" y="1783080"/>
            <a:ext cx="9418320" cy="1463040"/>
          </a:xfrm>
          <a:prstGeom prst="rect">
            <a:avLst/>
          </a:prstGeom>
          <a:noFill/>
          <a:ln/>
        </p:spPr>
        <p:txBody>
          <a:bodyPr wrap="square" lIns="0" tIns="0" rIns="0" bIns="0" rtlCol="0" anchor="ctr"/>
          <a:lstStyle/>
          <a:p>
            <a:pPr indent="0" marL="0">
              <a:lnSpc>
                <a:spcPct val="120000"/>
              </a:lnSpc>
              <a:buNone/>
            </a:pPr>
            <a:r>
              <a:rPr lang="en-US" sz="1500" b="1" dirty="0">
                <a:solidFill>
                  <a:srgbClr val="8FB0D6"/>
                </a:solidFill>
                <a:latin typeface="Meiryo" pitchFamily="34" charset="0"/>
                <a:ea typeface="Meiryo" pitchFamily="34" charset="-122"/>
                <a:cs typeface="Meiryo" pitchFamily="34" charset="-120"/>
              </a:rPr>
              <a:t>CQ2「フレイル合併心不全患者へのSGLT2阻害薬の投与開始は推奨されるか？」</a:t>
            </a:r>
            <a:endParaRPr lang="en-US" sz="1500" dirty="0"/>
          </a:p>
          <a:p>
            <a:pPr indent="0" marL="0">
              <a:lnSpc>
                <a:spcPct val="120000"/>
              </a:lnSpc>
              <a:buNone/>
            </a:pPr>
            <a:r>
              <a:rPr lang="en-US" sz="1500" b="1" dirty="0">
                <a:solidFill>
                  <a:srgbClr val="8FB0D6"/>
                </a:solidFill>
                <a:latin typeface="Meiryo" pitchFamily="34" charset="0"/>
                <a:ea typeface="Meiryo" pitchFamily="34" charset="-122"/>
                <a:cs typeface="Meiryo" pitchFamily="34" charset="-120"/>
              </a:rPr>
              <a:t>→ 投与開始を弱く推奨する（エビデンスレベルC・弱い推奨）</a:t>
            </a:r>
            <a:endParaRPr lang="en-US" sz="1500" dirty="0"/>
          </a:p>
        </p:txBody>
      </p:sp>
      <p:sp>
        <p:nvSpPr>
          <p:cNvPr id="9" name="Shape 5"/>
          <p:cNvSpPr/>
          <p:nvPr/>
        </p:nvSpPr>
        <p:spPr>
          <a:xfrm>
            <a:off x="640080" y="3474720"/>
            <a:ext cx="10881360" cy="1234440"/>
          </a:xfrm>
          <a:prstGeom prst="roundRect">
            <a:avLst>
              <a:gd name="adj" fmla="val 6667"/>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Shape 6"/>
          <p:cNvSpPr/>
          <p:nvPr/>
        </p:nvSpPr>
        <p:spPr>
          <a:xfrm>
            <a:off x="932688" y="3771900"/>
            <a:ext cx="640080" cy="640080"/>
          </a:xfrm>
          <a:prstGeom prst="ellipse">
            <a:avLst/>
          </a:prstGeom>
          <a:solidFill>
            <a:srgbClr val="13202F"/>
          </a:solidFill>
          <a:ln w="15875">
            <a:solidFill>
              <a:srgbClr val="4FE0A8"/>
            </a:solidFill>
            <a:prstDash val="solid"/>
          </a:ln>
        </p:spPr>
      </p:sp>
      <p:pic>
        <p:nvPicPr>
          <p:cNvPr id="11" name="Image 2" descr="ic_check.png">    </p:cNvPr>
          <p:cNvPicPr>
            <a:picLocks noChangeAspect="1"/>
          </p:cNvPicPr>
          <p:nvPr/>
        </p:nvPicPr>
        <p:blipFill>
          <a:blip r:embed="rId3"/>
          <a:stretch>
            <a:fillRect/>
          </a:stretch>
        </p:blipFill>
        <p:spPr>
          <a:xfrm>
            <a:off x="1105510" y="3944722"/>
            <a:ext cx="294437" cy="294437"/>
          </a:xfrm>
          <a:prstGeom prst="rect">
            <a:avLst/>
          </a:prstGeom>
        </p:spPr>
      </p:pic>
      <p:sp>
        <p:nvSpPr>
          <p:cNvPr id="12" name="Text 7"/>
          <p:cNvSpPr/>
          <p:nvPr/>
        </p:nvSpPr>
        <p:spPr>
          <a:xfrm>
            <a:off x="1783080" y="363931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根拠になったのは、本試験のサブ解析そのもの</a:t>
            </a:r>
            <a:endParaRPr lang="en-US" sz="1450" dirty="0"/>
          </a:p>
        </p:txBody>
      </p:sp>
      <p:sp>
        <p:nvSpPr>
          <p:cNvPr id="13" name="Text 8"/>
          <p:cNvSpPr/>
          <p:nvPr/>
        </p:nvSpPr>
        <p:spPr>
          <a:xfrm>
            <a:off x="1783080" y="409651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DAPA-HFのフレイル解析（Butt 2022）とDELIVERの同種解析の2本だけが採用された。日本のガイドラインが今日読んでいる論文が、まさにこれ</a:t>
            </a:r>
            <a:endParaRPr lang="en-US" sz="1100" dirty="0"/>
          </a:p>
        </p:txBody>
      </p:sp>
      <p:sp>
        <p:nvSpPr>
          <p:cNvPr id="14" name="Shape 9"/>
          <p:cNvSpPr/>
          <p:nvPr/>
        </p:nvSpPr>
        <p:spPr>
          <a:xfrm>
            <a:off x="640080" y="4846320"/>
            <a:ext cx="10881360" cy="1234440"/>
          </a:xfrm>
          <a:prstGeom prst="roundRect">
            <a:avLst>
              <a:gd name="adj" fmla="val 6667"/>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5" name="Shape 10"/>
          <p:cNvSpPr/>
          <p:nvPr/>
        </p:nvSpPr>
        <p:spPr>
          <a:xfrm>
            <a:off x="932688" y="5143500"/>
            <a:ext cx="640080" cy="640080"/>
          </a:xfrm>
          <a:prstGeom prst="ellipse">
            <a:avLst/>
          </a:prstGeom>
          <a:solidFill>
            <a:srgbClr val="13202F"/>
          </a:solidFill>
          <a:ln w="15875">
            <a:solidFill>
              <a:srgbClr val="FFC46B"/>
            </a:solidFill>
            <a:prstDash val="solid"/>
          </a:ln>
        </p:spPr>
      </p:sp>
      <p:pic>
        <p:nvPicPr>
          <p:cNvPr id="16" name="Image 3" descr="ic_warn.png">    </p:cNvPr>
          <p:cNvPicPr>
            <a:picLocks noChangeAspect="1"/>
          </p:cNvPicPr>
          <p:nvPr/>
        </p:nvPicPr>
        <p:blipFill>
          <a:blip r:embed="rId4"/>
          <a:stretch>
            <a:fillRect/>
          </a:stretch>
        </p:blipFill>
        <p:spPr>
          <a:xfrm>
            <a:off x="1105510" y="5316322"/>
            <a:ext cx="294437" cy="294437"/>
          </a:xfrm>
          <a:prstGeom prst="rect">
            <a:avLst/>
          </a:prstGeom>
        </p:spPr>
      </p:pic>
      <p:sp>
        <p:nvSpPr>
          <p:cNvPr id="17" name="Text 11"/>
          <p:cNvSpPr/>
          <p:nvPr/>
        </p:nvSpPr>
        <p:spPr>
          <a:xfrm>
            <a:off x="1783080" y="501091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弱い推奨にとどまった理由</a:t>
            </a:r>
            <a:endParaRPr lang="en-US" sz="1450" dirty="0"/>
          </a:p>
        </p:txBody>
      </p:sp>
      <p:sp>
        <p:nvSpPr>
          <p:cNvPr id="18" name="Text 12"/>
          <p:cNvSpPr/>
          <p:nvPr/>
        </p:nvSpPr>
        <p:spPr>
          <a:xfrm>
            <a:off x="1783080" y="546811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2本とも駆出率の異なる集団のサブ解析で、定量的な統合ができなかった。またfrailty indexは日本で使われるJ-CHS基準とは別物である点に注意が必要とされている</a:t>
            </a:r>
            <a:endParaRPr lang="en-US" sz="1100" dirty="0"/>
          </a:p>
        </p:txBody>
      </p:sp>
      <p:sp>
        <p:nvSpPr>
          <p:cNvPr id="19" name="Text 13"/>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JCS/JHFS 2025年改訂版 心不全診療ガイドライン CQ2（PDF本文で確認）</a:t>
            </a:r>
            <a:endParaRPr lang="en-US" sz="11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GUIDELINES  ─  JAPAN (4/4)</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推奨は、駆出率が保たれた心不全まで広がった</a:t>
            </a:r>
            <a:endParaRPr lang="en-US" sz="2400" dirty="0"/>
          </a:p>
        </p:txBody>
      </p:sp>
      <p:sp>
        <p:nvSpPr>
          <p:cNvPr id="5" name="Shape 2"/>
          <p:cNvSpPr/>
          <p:nvPr/>
        </p:nvSpPr>
        <p:spPr>
          <a:xfrm>
            <a:off x="640080" y="1783080"/>
            <a:ext cx="5349240" cy="2651760"/>
          </a:xfrm>
          <a:prstGeom prst="roundRect">
            <a:avLst>
              <a:gd name="adj" fmla="val 3103"/>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03120"/>
            <a:ext cx="603504" cy="603504"/>
          </a:xfrm>
          <a:prstGeom prst="ellipse">
            <a:avLst/>
          </a:prstGeom>
          <a:solidFill>
            <a:srgbClr val="13202F"/>
          </a:solidFill>
          <a:ln w="15875">
            <a:solidFill>
              <a:srgbClr val="4FE0A8"/>
            </a:solidFill>
            <a:prstDash val="solid"/>
          </a:ln>
        </p:spPr>
      </p:sp>
      <p:pic>
        <p:nvPicPr>
          <p:cNvPr id="7" name="Image 1" descr="ic_heart.png">    </p:cNvPr>
          <p:cNvPicPr>
            <a:picLocks noChangeAspect="1"/>
          </p:cNvPicPr>
          <p:nvPr/>
        </p:nvPicPr>
        <p:blipFill>
          <a:blip r:embed="rId2"/>
          <a:stretch>
            <a:fillRect/>
          </a:stretch>
        </p:blipFill>
        <p:spPr>
          <a:xfrm>
            <a:off x="1123066" y="2266066"/>
            <a:ext cx="277612" cy="277612"/>
          </a:xfrm>
          <a:prstGeom prst="rect">
            <a:avLst/>
          </a:prstGeom>
        </p:spPr>
      </p:pic>
      <p:sp>
        <p:nvSpPr>
          <p:cNvPr id="8" name="Text 4"/>
          <p:cNvSpPr/>
          <p:nvPr/>
        </p:nvSpPr>
        <p:spPr>
          <a:xfrm>
            <a:off x="1783080" y="214884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HFrEF</a:t>
            </a:r>
            <a:endParaRPr lang="en-US" sz="1500" dirty="0"/>
          </a:p>
        </p:txBody>
      </p:sp>
      <p:sp>
        <p:nvSpPr>
          <p:cNvPr id="9" name="Text 5"/>
          <p:cNvSpPr/>
          <p:nvPr/>
        </p:nvSpPr>
        <p:spPr>
          <a:xfrm>
            <a:off x="960120" y="2834640"/>
            <a:ext cx="4709160" cy="640080"/>
          </a:xfrm>
          <a:prstGeom prst="rect">
            <a:avLst/>
          </a:prstGeom>
          <a:noFill/>
          <a:ln/>
        </p:spPr>
        <p:txBody>
          <a:bodyPr wrap="square" lIns="0" tIns="0" rIns="0" bIns="0" rtlCol="0" anchor="ctr"/>
          <a:lstStyle/>
          <a:p>
            <a:pPr indent="0" marL="0">
              <a:buNone/>
            </a:pPr>
            <a:r>
              <a:rPr lang="en-US" sz="2400" b="1" dirty="0">
                <a:solidFill>
                  <a:srgbClr val="4FE0A8"/>
                </a:solidFill>
                <a:latin typeface="Meiryo" pitchFamily="34" charset="0"/>
                <a:ea typeface="Meiryo" pitchFamily="34" charset="-122"/>
                <a:cs typeface="Meiryo" pitchFamily="34" charset="-120"/>
              </a:rPr>
              <a:t>クラスI / レベルA</a:t>
            </a:r>
            <a:endParaRPr lang="en-US" sz="2400" dirty="0"/>
          </a:p>
        </p:txBody>
      </p:sp>
      <p:sp>
        <p:nvSpPr>
          <p:cNvPr id="10" name="Text 6"/>
          <p:cNvSpPr/>
          <p:nvPr/>
        </p:nvSpPr>
        <p:spPr>
          <a:xfrm>
            <a:off x="960120" y="3566160"/>
            <a:ext cx="4709160" cy="457200"/>
          </a:xfrm>
          <a:prstGeom prst="rect">
            <a:avLst/>
          </a:prstGeom>
          <a:noFill/>
          <a:ln/>
        </p:spPr>
        <p:txBody>
          <a:bodyPr wrap="square" lIns="0" tIns="0" rIns="0" bIns="0" rtlCol="0" anchor="ctr"/>
          <a:lstStyle/>
          <a:p>
            <a:pPr indent="0" marL="0">
              <a:buNone/>
            </a:pPr>
            <a:r>
              <a:rPr lang="en-US" sz="1200" dirty="0">
                <a:solidFill>
                  <a:srgbClr val="C3D0DC"/>
                </a:solidFill>
                <a:latin typeface="Meiryo" pitchFamily="34" charset="0"/>
                <a:ea typeface="Meiryo" pitchFamily="34" charset="-122"/>
                <a:cs typeface="Meiryo" pitchFamily="34" charset="-120"/>
              </a:rPr>
              <a:t>根拠はDAPA-HFとEMPEROR-Reduced</a:t>
            </a:r>
            <a:endParaRPr lang="en-US" sz="1200" dirty="0"/>
          </a:p>
        </p:txBody>
      </p:sp>
      <p:sp>
        <p:nvSpPr>
          <p:cNvPr id="11" name="Shape 7"/>
          <p:cNvSpPr/>
          <p:nvPr/>
        </p:nvSpPr>
        <p:spPr>
          <a:xfrm>
            <a:off x="6172200" y="1783080"/>
            <a:ext cx="5349240" cy="2651760"/>
          </a:xfrm>
          <a:prstGeom prst="roundRect">
            <a:avLst>
              <a:gd name="adj" fmla="val 3103"/>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Shape 8"/>
          <p:cNvSpPr/>
          <p:nvPr/>
        </p:nvSpPr>
        <p:spPr>
          <a:xfrm>
            <a:off x="6492240" y="2103120"/>
            <a:ext cx="603504" cy="603504"/>
          </a:xfrm>
          <a:prstGeom prst="ellipse">
            <a:avLst/>
          </a:prstGeom>
          <a:solidFill>
            <a:srgbClr val="13202F"/>
          </a:solidFill>
          <a:ln w="15875">
            <a:solidFill>
              <a:srgbClr val="4FE0A8"/>
            </a:solidFill>
            <a:prstDash val="solid"/>
          </a:ln>
        </p:spPr>
      </p:sp>
      <p:pic>
        <p:nvPicPr>
          <p:cNvPr id="13" name="Image 2" descr="ic_gauge.png">    </p:cNvPr>
          <p:cNvPicPr>
            <a:picLocks noChangeAspect="1"/>
          </p:cNvPicPr>
          <p:nvPr/>
        </p:nvPicPr>
        <p:blipFill>
          <a:blip r:embed="rId3"/>
          <a:stretch>
            <a:fillRect/>
          </a:stretch>
        </p:blipFill>
        <p:spPr>
          <a:xfrm>
            <a:off x="6655186" y="2266066"/>
            <a:ext cx="277612" cy="277612"/>
          </a:xfrm>
          <a:prstGeom prst="rect">
            <a:avLst/>
          </a:prstGeom>
        </p:spPr>
      </p:pic>
      <p:sp>
        <p:nvSpPr>
          <p:cNvPr id="14" name="Text 9"/>
          <p:cNvSpPr/>
          <p:nvPr/>
        </p:nvSpPr>
        <p:spPr>
          <a:xfrm>
            <a:off x="7315200" y="2148840"/>
            <a:ext cx="3931920" cy="457200"/>
          </a:xfrm>
          <a:prstGeom prst="rect">
            <a:avLst/>
          </a:prstGeom>
          <a:noFill/>
          <a:ln/>
        </p:spPr>
        <p:txBody>
          <a:bodyPr wrap="square" lIns="0" tIns="0" rIns="0" bIns="0" rtlCol="0" anchor="ctr"/>
          <a:lstStyle/>
          <a:p>
            <a:pPr indent="0" marL="0">
              <a:buNone/>
            </a:pPr>
            <a:r>
              <a:rPr lang="en-US" sz="1500" b="1" dirty="0">
                <a:solidFill>
                  <a:srgbClr val="4FE0A8"/>
                </a:solidFill>
                <a:latin typeface="Meiryo" pitchFamily="34" charset="0"/>
                <a:ea typeface="Meiryo" pitchFamily="34" charset="-122"/>
                <a:cs typeface="Meiryo" pitchFamily="34" charset="-120"/>
              </a:rPr>
              <a:t>HFpEF</a:t>
            </a:r>
            <a:endParaRPr lang="en-US" sz="1500" dirty="0"/>
          </a:p>
        </p:txBody>
      </p:sp>
      <p:sp>
        <p:nvSpPr>
          <p:cNvPr id="15" name="Text 10"/>
          <p:cNvSpPr/>
          <p:nvPr/>
        </p:nvSpPr>
        <p:spPr>
          <a:xfrm>
            <a:off x="6492240" y="2834640"/>
            <a:ext cx="4709160" cy="640080"/>
          </a:xfrm>
          <a:prstGeom prst="rect">
            <a:avLst/>
          </a:prstGeom>
          <a:noFill/>
          <a:ln/>
        </p:spPr>
        <p:txBody>
          <a:bodyPr wrap="square" lIns="0" tIns="0" rIns="0" bIns="0" rtlCol="0" anchor="ctr"/>
          <a:lstStyle/>
          <a:p>
            <a:pPr indent="0" marL="0">
              <a:buNone/>
            </a:pPr>
            <a:r>
              <a:rPr lang="en-US" sz="2400" b="1" dirty="0">
                <a:solidFill>
                  <a:srgbClr val="4FE0A8"/>
                </a:solidFill>
                <a:latin typeface="Meiryo" pitchFamily="34" charset="0"/>
                <a:ea typeface="Meiryo" pitchFamily="34" charset="-122"/>
                <a:cs typeface="Meiryo" pitchFamily="34" charset="-120"/>
              </a:rPr>
              <a:t>クラスI / レベルA</a:t>
            </a:r>
            <a:endParaRPr lang="en-US" sz="2400" dirty="0"/>
          </a:p>
        </p:txBody>
      </p:sp>
      <p:sp>
        <p:nvSpPr>
          <p:cNvPr id="16" name="Text 11"/>
          <p:cNvSpPr/>
          <p:nvPr/>
        </p:nvSpPr>
        <p:spPr>
          <a:xfrm>
            <a:off x="6492240" y="3566160"/>
            <a:ext cx="4709160" cy="457200"/>
          </a:xfrm>
          <a:prstGeom prst="rect">
            <a:avLst/>
          </a:prstGeom>
          <a:noFill/>
          <a:ln/>
        </p:spPr>
        <p:txBody>
          <a:bodyPr wrap="square" lIns="0" tIns="0" rIns="0" bIns="0" rtlCol="0" anchor="ctr"/>
          <a:lstStyle/>
          <a:p>
            <a:pPr indent="0" marL="0">
              <a:buNone/>
            </a:pPr>
            <a:r>
              <a:rPr lang="en-US" sz="1200" dirty="0">
                <a:solidFill>
                  <a:srgbClr val="C3D0DC"/>
                </a:solidFill>
                <a:latin typeface="Meiryo" pitchFamily="34" charset="0"/>
                <a:ea typeface="Meiryo" pitchFamily="34" charset="-122"/>
                <a:cs typeface="Meiryo" pitchFamily="34" charset="-120"/>
              </a:rPr>
              <a:t>根拠はEMPEROR-PreservedとDELIVER</a:t>
            </a:r>
            <a:endParaRPr lang="en-US" sz="1200" dirty="0"/>
          </a:p>
        </p:txBody>
      </p:sp>
      <p:sp>
        <p:nvSpPr>
          <p:cNvPr id="17" name="Shape 12"/>
          <p:cNvSpPr/>
          <p:nvPr/>
        </p:nvSpPr>
        <p:spPr>
          <a:xfrm>
            <a:off x="640080" y="4617720"/>
            <a:ext cx="10881360" cy="1371600"/>
          </a:xfrm>
          <a:prstGeom prst="roundRect">
            <a:avLst>
              <a:gd name="adj" fmla="val 6000"/>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3"/>
          <p:cNvSpPr/>
          <p:nvPr/>
        </p:nvSpPr>
        <p:spPr>
          <a:xfrm>
            <a:off x="960120" y="4617720"/>
            <a:ext cx="10241280" cy="1371600"/>
          </a:xfrm>
          <a:prstGeom prst="rect">
            <a:avLst/>
          </a:prstGeom>
          <a:noFill/>
          <a:ln/>
        </p:spPr>
        <p:txBody>
          <a:bodyPr wrap="square" lIns="0" tIns="0" rIns="0" bIns="0" rtlCol="0" anchor="ctr"/>
          <a:lstStyle/>
          <a:p>
            <a:pPr indent="0" marL="0">
              <a:lnSpc>
                <a:spcPct val="115000"/>
              </a:lnSpc>
              <a:buNone/>
            </a:pPr>
            <a:r>
              <a:rPr lang="en-US" sz="1250" dirty="0">
                <a:solidFill>
                  <a:srgbClr val="C3D0DC"/>
                </a:solidFill>
                <a:latin typeface="Meiryo" pitchFamily="34" charset="0"/>
                <a:ea typeface="Meiryo" pitchFamily="34" charset="-122"/>
                <a:cs typeface="Meiryo" pitchFamily="34" charset="-120"/>
              </a:rPr>
              <a:t>HFmrEFのみを対象にした無作為化試験はなく、データはすべてサブ解析による。ガイドラインは</a:t>
            </a:r>
            <a:endParaRPr lang="en-US" sz="1250" dirty="0"/>
          </a:p>
          <a:p>
            <a:pPr indent="0" marL="0">
              <a:lnSpc>
                <a:spcPct val="115000"/>
              </a:lnSpc>
              <a:buNone/>
            </a:pPr>
            <a:r>
              <a:rPr lang="en-US" sz="1250" dirty="0">
                <a:solidFill>
                  <a:srgbClr val="C3D0DC"/>
                </a:solidFill>
                <a:latin typeface="Meiryo" pitchFamily="34" charset="0"/>
                <a:ea typeface="Meiryo" pitchFamily="34" charset="-122"/>
                <a:cs typeface="Meiryo" pitchFamily="34" charset="-120"/>
              </a:rPr>
              <a:t>「一貫してHFrEFの治療薬が有効な傾向が認められている」とし、繰り返し駆出率を評価するよう求めている</a:t>
            </a:r>
            <a:endParaRPr lang="en-US" sz="1250" dirty="0"/>
          </a:p>
        </p:txBody>
      </p:sp>
      <p:sp>
        <p:nvSpPr>
          <p:cNvPr id="19"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JCS/JHFS 2025年改訂版 心不全診療ガイドライン 第6章（PDF本文で確認）</a:t>
            </a:r>
            <a:endParaRPr lang="en-US" sz="11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GUIDELINES  ─  EUROPE &amp; US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欧州と米国でも、全例に推奨される薬になった</a:t>
            </a:r>
            <a:endParaRPr lang="en-US" sz="2400" dirty="0"/>
          </a:p>
        </p:txBody>
      </p:sp>
      <p:sp>
        <p:nvSpPr>
          <p:cNvPr id="5" name="Shape 2"/>
          <p:cNvSpPr/>
          <p:nvPr/>
        </p:nvSpPr>
        <p:spPr>
          <a:xfrm>
            <a:off x="640080" y="1783080"/>
            <a:ext cx="5349240" cy="2651760"/>
          </a:xfrm>
          <a:prstGeom prst="roundRect">
            <a:avLst>
              <a:gd name="adj" fmla="val 3103"/>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03120"/>
            <a:ext cx="603504" cy="603504"/>
          </a:xfrm>
          <a:prstGeom prst="ellipse">
            <a:avLst/>
          </a:prstGeom>
          <a:solidFill>
            <a:srgbClr val="13202F"/>
          </a:solidFill>
          <a:ln w="15875">
            <a:solidFill>
              <a:srgbClr val="8FB0D6"/>
            </a:solidFill>
            <a:prstDash val="solid"/>
          </a:ln>
        </p:spPr>
      </p:sp>
      <p:pic>
        <p:nvPicPr>
          <p:cNvPr id="7" name="Image 1" descr="ic_guide.png">    </p:cNvPr>
          <p:cNvPicPr>
            <a:picLocks noChangeAspect="1"/>
          </p:cNvPicPr>
          <p:nvPr/>
        </p:nvPicPr>
        <p:blipFill>
          <a:blip r:embed="rId2"/>
          <a:stretch>
            <a:fillRect/>
          </a:stretch>
        </p:blipFill>
        <p:spPr>
          <a:xfrm>
            <a:off x="1123066" y="2266066"/>
            <a:ext cx="277612" cy="277612"/>
          </a:xfrm>
          <a:prstGeom prst="rect">
            <a:avLst/>
          </a:prstGeom>
        </p:spPr>
      </p:pic>
      <p:sp>
        <p:nvSpPr>
          <p:cNvPr id="8" name="Text 4"/>
          <p:cNvSpPr/>
          <p:nvPr/>
        </p:nvSpPr>
        <p:spPr>
          <a:xfrm>
            <a:off x="1783080" y="2148840"/>
            <a:ext cx="3931920" cy="457200"/>
          </a:xfrm>
          <a:prstGeom prst="rect">
            <a:avLst/>
          </a:prstGeom>
          <a:noFill/>
          <a:ln/>
        </p:spPr>
        <p:txBody>
          <a:bodyPr wrap="square" lIns="0" tIns="0" rIns="0" bIns="0" rtlCol="0" anchor="ctr"/>
          <a:lstStyle/>
          <a:p>
            <a:pPr indent="0" marL="0">
              <a:buNone/>
            </a:pPr>
            <a:r>
              <a:rPr lang="en-US" sz="1400" b="1" dirty="0">
                <a:solidFill>
                  <a:srgbClr val="8FB0D6"/>
                </a:solidFill>
                <a:latin typeface="Meiryo" pitchFamily="34" charset="0"/>
                <a:ea typeface="Meiryo" pitchFamily="34" charset="-122"/>
                <a:cs typeface="Meiryo" pitchFamily="34" charset="-120"/>
              </a:rPr>
              <a:t>2021年 ESC心不全ガイドライン</a:t>
            </a:r>
            <a:endParaRPr lang="en-US" sz="1400" dirty="0"/>
          </a:p>
        </p:txBody>
      </p:sp>
      <p:sp>
        <p:nvSpPr>
          <p:cNvPr id="9" name="Text 5"/>
          <p:cNvSpPr/>
          <p:nvPr/>
        </p:nvSpPr>
        <p:spPr>
          <a:xfrm>
            <a:off x="960120" y="2788920"/>
            <a:ext cx="4754880" cy="15544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ダパグリフロジンとエンパグリフロジンは</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「HFrEFの全患者に推奨される薬」の</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節に置かれている</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ACE阻害薬・ARNI、β遮断薬、MRAに</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加えて投与するとされている</a:t>
            </a:r>
            <a:endParaRPr lang="en-US" sz="1150" dirty="0"/>
          </a:p>
        </p:txBody>
      </p:sp>
      <p:sp>
        <p:nvSpPr>
          <p:cNvPr id="10" name="Shape 6"/>
          <p:cNvSpPr/>
          <p:nvPr/>
        </p:nvSpPr>
        <p:spPr>
          <a:xfrm>
            <a:off x="6172200" y="1783080"/>
            <a:ext cx="5349240" cy="2651760"/>
          </a:xfrm>
          <a:prstGeom prst="roundRect">
            <a:avLst>
              <a:gd name="adj" fmla="val 3103"/>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92240" y="2103120"/>
            <a:ext cx="603504" cy="603504"/>
          </a:xfrm>
          <a:prstGeom prst="ellipse">
            <a:avLst/>
          </a:prstGeom>
          <a:solidFill>
            <a:srgbClr val="13202F"/>
          </a:solidFill>
          <a:ln w="15875">
            <a:solidFill>
              <a:srgbClr val="8FB0D6"/>
            </a:solidFill>
            <a:prstDash val="solid"/>
          </a:ln>
        </p:spPr>
      </p:sp>
      <p:pic>
        <p:nvPicPr>
          <p:cNvPr id="12" name="Image 2" descr="ic_guide.png">    </p:cNvPr>
          <p:cNvPicPr>
            <a:picLocks noChangeAspect="1"/>
          </p:cNvPicPr>
          <p:nvPr/>
        </p:nvPicPr>
        <p:blipFill>
          <a:blip r:embed="rId3"/>
          <a:stretch>
            <a:fillRect/>
          </a:stretch>
        </p:blipFill>
        <p:spPr>
          <a:xfrm>
            <a:off x="6655186" y="2266066"/>
            <a:ext cx="277612" cy="277612"/>
          </a:xfrm>
          <a:prstGeom prst="rect">
            <a:avLst/>
          </a:prstGeom>
        </p:spPr>
      </p:pic>
      <p:sp>
        <p:nvSpPr>
          <p:cNvPr id="13" name="Text 8"/>
          <p:cNvSpPr/>
          <p:nvPr/>
        </p:nvSpPr>
        <p:spPr>
          <a:xfrm>
            <a:off x="7315200" y="2148840"/>
            <a:ext cx="4023360" cy="457200"/>
          </a:xfrm>
          <a:prstGeom prst="rect">
            <a:avLst/>
          </a:prstGeom>
          <a:noFill/>
          <a:ln/>
        </p:spPr>
        <p:txBody>
          <a:bodyPr wrap="square" lIns="0" tIns="0" rIns="0" bIns="0" rtlCol="0" anchor="ctr"/>
          <a:lstStyle/>
          <a:p>
            <a:pPr indent="0" marL="0">
              <a:buNone/>
            </a:pPr>
            <a:r>
              <a:rPr lang="en-US" sz="1300" b="1" dirty="0">
                <a:solidFill>
                  <a:srgbClr val="8FB0D6"/>
                </a:solidFill>
                <a:latin typeface="Meiryo" pitchFamily="34" charset="0"/>
                <a:ea typeface="Meiryo" pitchFamily="34" charset="-122"/>
                <a:cs typeface="Meiryo" pitchFamily="34" charset="-120"/>
              </a:rPr>
              <a:t>2022年 AHA/ACC/HFSA心不全ガイドライン</a:t>
            </a:r>
            <a:endParaRPr lang="en-US" sz="1300" dirty="0"/>
          </a:p>
        </p:txBody>
      </p:sp>
      <p:sp>
        <p:nvSpPr>
          <p:cNvPr id="14" name="Text 9"/>
          <p:cNvSpPr/>
          <p:nvPr/>
        </p:nvSpPr>
        <p:spPr>
          <a:xfrm>
            <a:off x="6492240" y="2788920"/>
            <a:ext cx="4754880" cy="155448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SGLT2阻害薬はHFrEFの</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基盤治療の1つとして推奨されている</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糖尿病の有無を問わない点は</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日本や欧州と同じ</a:t>
            </a:r>
            <a:endParaRPr lang="en-US" sz="1150" dirty="0"/>
          </a:p>
        </p:txBody>
      </p:sp>
      <p:sp>
        <p:nvSpPr>
          <p:cNvPr id="15" name="Shape 10"/>
          <p:cNvSpPr/>
          <p:nvPr/>
        </p:nvSpPr>
        <p:spPr>
          <a:xfrm>
            <a:off x="640080" y="4617720"/>
            <a:ext cx="10881360" cy="1371600"/>
          </a:xfrm>
          <a:prstGeom prst="roundRect">
            <a:avLst>
              <a:gd name="adj" fmla="val 6000"/>
            </a:avLst>
          </a:prstGeom>
          <a:solidFill>
            <a:srgbClr val="2A1E22"/>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60120" y="4937760"/>
            <a:ext cx="548640" cy="548640"/>
          </a:xfrm>
          <a:prstGeom prst="ellipse">
            <a:avLst/>
          </a:prstGeom>
          <a:solidFill>
            <a:srgbClr val="13202F"/>
          </a:solidFill>
          <a:ln w="15875">
            <a:solidFill>
              <a:srgbClr val="FFC46B"/>
            </a:solidFill>
            <a:prstDash val="solid"/>
          </a:ln>
        </p:spPr>
      </p:sp>
      <p:pic>
        <p:nvPicPr>
          <p:cNvPr id="17" name="Image 3" descr="ic_warn.png">    </p:cNvPr>
          <p:cNvPicPr>
            <a:picLocks noChangeAspect="1"/>
          </p:cNvPicPr>
          <p:nvPr/>
        </p:nvPicPr>
        <p:blipFill>
          <a:blip r:embed="rId4"/>
          <a:stretch>
            <a:fillRect/>
          </a:stretch>
        </p:blipFill>
        <p:spPr>
          <a:xfrm>
            <a:off x="1108253" y="5085893"/>
            <a:ext cx="252374" cy="252374"/>
          </a:xfrm>
          <a:prstGeom prst="rect">
            <a:avLst/>
          </a:prstGeom>
        </p:spPr>
      </p:pic>
      <p:sp>
        <p:nvSpPr>
          <p:cNvPr id="18" name="Text 12"/>
          <p:cNvSpPr/>
          <p:nvPr/>
        </p:nvSpPr>
        <p:spPr>
          <a:xfrm>
            <a:off x="1783080" y="4617720"/>
            <a:ext cx="9509760" cy="1371600"/>
          </a:xfrm>
          <a:prstGeom prst="rect">
            <a:avLst/>
          </a:prstGeom>
          <a:noFill/>
          <a:ln/>
        </p:spPr>
        <p:txBody>
          <a:bodyPr wrap="square" lIns="0" tIns="0" rIns="0" bIns="0" rtlCol="0" anchor="ctr"/>
          <a:lstStyle/>
          <a:p>
            <a:pPr indent="0" marL="0">
              <a:lnSpc>
                <a:spcPct val="115000"/>
              </a:lnSpc>
              <a:buNone/>
            </a:pPr>
            <a:r>
              <a:rPr lang="en-US" sz="1200" b="1" dirty="0">
                <a:solidFill>
                  <a:srgbClr val="FFC46B"/>
                </a:solidFill>
                <a:latin typeface="Meiryo" pitchFamily="34" charset="0"/>
                <a:ea typeface="Meiryo" pitchFamily="34" charset="-122"/>
                <a:cs typeface="Meiryo" pitchFamily="34" charset="-120"/>
              </a:rPr>
              <a:t>この2つは、原文の推奨表に到達できなかった。推奨クラスとエビデンスレベルの記載は二次資料によるため、</a:t>
            </a:r>
            <a:endParaRPr lang="en-US" sz="1200" dirty="0"/>
          </a:p>
          <a:p>
            <a:pPr indent="0" marL="0">
              <a:lnSpc>
                <a:spcPct val="115000"/>
              </a:lnSpc>
              <a:buNone/>
            </a:pPr>
            <a:r>
              <a:rPr lang="en-US" sz="1200" b="1" dirty="0">
                <a:solidFill>
                  <a:srgbClr val="FFC46B"/>
                </a:solidFill>
                <a:latin typeface="Meiryo" pitchFamily="34" charset="0"/>
                <a:ea typeface="Meiryo" pitchFamily="34" charset="-122"/>
                <a:cs typeface="Meiryo" pitchFamily="34" charset="-120"/>
              </a:rPr>
              <a:t>本スライドでは数字を出していない。日本のガイドラインはPDF本文で直接確認している</a:t>
            </a:r>
            <a:endParaRPr lang="en-US" sz="1200" dirty="0"/>
          </a:p>
        </p:txBody>
      </p:sp>
      <p:sp>
        <p:nvSpPr>
          <p:cNvPr id="19" name="Text 13"/>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確認できていないことは、確認できていないと書く。</a:t>
            </a:r>
            <a:endParaRPr lang="en-US" sz="11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GUIDELINES  ─  THE LINK</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ガイドラインの、どの1行が本試験なのか</a:t>
            </a:r>
            <a:endParaRPr lang="en-US" sz="2400" dirty="0"/>
          </a:p>
        </p:txBody>
      </p:sp>
      <p:sp>
        <p:nvSpPr>
          <p:cNvPr id="5" name="Shape 2"/>
          <p:cNvSpPr/>
          <p:nvPr/>
        </p:nvSpPr>
        <p:spPr>
          <a:xfrm>
            <a:off x="640080" y="18745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32688" y="2203704"/>
            <a:ext cx="640080" cy="640080"/>
          </a:xfrm>
          <a:prstGeom prst="ellipse">
            <a:avLst/>
          </a:prstGeom>
          <a:solidFill>
            <a:srgbClr val="13202F"/>
          </a:solidFill>
          <a:ln w="15875">
            <a:solidFill>
              <a:srgbClr val="4FE0A8"/>
            </a:solidFill>
            <a:prstDash val="solid"/>
          </a:ln>
        </p:spPr>
      </p:sp>
      <p:pic>
        <p:nvPicPr>
          <p:cNvPr id="7" name="Image 1" descr="ic_target.png">    </p:cNvPr>
          <p:cNvPicPr>
            <a:picLocks noChangeAspect="1"/>
          </p:cNvPicPr>
          <p:nvPr/>
        </p:nvPicPr>
        <p:blipFill>
          <a:blip r:embed="rId2"/>
          <a:stretch>
            <a:fillRect/>
          </a:stretch>
        </p:blipFill>
        <p:spPr>
          <a:xfrm>
            <a:off x="1105510" y="2376526"/>
            <a:ext cx="294437" cy="294437"/>
          </a:xfrm>
          <a:prstGeom prst="rect">
            <a:avLst/>
          </a:prstGeom>
        </p:spPr>
      </p:pic>
      <p:sp>
        <p:nvSpPr>
          <p:cNvPr id="8" name="Text 4"/>
          <p:cNvSpPr/>
          <p:nvPr/>
        </p:nvSpPr>
        <p:spPr>
          <a:xfrm>
            <a:off x="1783080" y="203911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HFrEFのクラスI・レベルAは、2試験の上に立っている</a:t>
            </a:r>
            <a:endParaRPr lang="en-US" sz="1450" dirty="0"/>
          </a:p>
        </p:txBody>
      </p:sp>
      <p:sp>
        <p:nvSpPr>
          <p:cNvPr id="9" name="Text 5"/>
          <p:cNvSpPr/>
          <p:nvPr/>
        </p:nvSpPr>
        <p:spPr>
          <a:xfrm>
            <a:off x="1783080" y="249631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JCS/JHFS 2025がこの推奨に付けている文献はDAPA-HFとEMPEROR-Reducedの2本。今日読んだ論文が、その片方</a:t>
            </a:r>
            <a:endParaRPr lang="en-US" sz="1100" dirty="0"/>
          </a:p>
        </p:txBody>
      </p:sp>
      <p:sp>
        <p:nvSpPr>
          <p:cNvPr id="10" name="Shape 6"/>
          <p:cNvSpPr/>
          <p:nvPr/>
        </p:nvSpPr>
        <p:spPr>
          <a:xfrm>
            <a:off x="640080" y="33375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932688" y="3666744"/>
            <a:ext cx="640080" cy="640080"/>
          </a:xfrm>
          <a:prstGeom prst="ellipse">
            <a:avLst/>
          </a:prstGeom>
          <a:solidFill>
            <a:srgbClr val="13202F"/>
          </a:solidFill>
          <a:ln w="15875">
            <a:solidFill>
              <a:srgbClr val="FFC46B"/>
            </a:solidFill>
            <a:prstDash val="solid"/>
          </a:ln>
        </p:spPr>
      </p:sp>
      <p:pic>
        <p:nvPicPr>
          <p:cNvPr id="12" name="Image 2" descr="ic_book.png">    </p:cNvPr>
          <p:cNvPicPr>
            <a:picLocks noChangeAspect="1"/>
          </p:cNvPicPr>
          <p:nvPr/>
        </p:nvPicPr>
        <p:blipFill>
          <a:blip r:embed="rId3"/>
          <a:stretch>
            <a:fillRect/>
          </a:stretch>
        </p:blipFill>
        <p:spPr>
          <a:xfrm>
            <a:off x="1105510" y="3839566"/>
            <a:ext cx="294437" cy="294437"/>
          </a:xfrm>
          <a:prstGeom prst="rect">
            <a:avLst/>
          </a:prstGeom>
        </p:spPr>
      </p:pic>
      <p:sp>
        <p:nvSpPr>
          <p:cNvPr id="13" name="Text 8"/>
          <p:cNvSpPr/>
          <p:nvPr/>
        </p:nvSpPr>
        <p:spPr>
          <a:xfrm>
            <a:off x="1783080" y="350215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フレイルのCQは、本試験のサブ解析だけで書かれている</a:t>
            </a:r>
            <a:endParaRPr lang="en-US" sz="1450" dirty="0"/>
          </a:p>
        </p:txBody>
      </p:sp>
      <p:sp>
        <p:nvSpPr>
          <p:cNvPr id="14" name="Text 9"/>
          <p:cNvSpPr/>
          <p:nvPr/>
        </p:nvSpPr>
        <p:spPr>
          <a:xfrm>
            <a:off x="1783080" y="395935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採用されたのはDAPA-HFとDELIVERのフレイル解析2本のみ。日本のガイドラインの弱い推奨は、この2本の限界をそのまま反映している</a:t>
            </a:r>
            <a:endParaRPr lang="en-US" sz="1100" dirty="0"/>
          </a:p>
        </p:txBody>
      </p:sp>
      <p:sp>
        <p:nvSpPr>
          <p:cNvPr id="15" name="Shape 10"/>
          <p:cNvSpPr/>
          <p:nvPr/>
        </p:nvSpPr>
        <p:spPr>
          <a:xfrm>
            <a:off x="640080" y="480060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32688" y="5129784"/>
            <a:ext cx="640080" cy="640080"/>
          </a:xfrm>
          <a:prstGeom prst="ellipse">
            <a:avLst/>
          </a:prstGeom>
          <a:solidFill>
            <a:srgbClr val="13202F"/>
          </a:solidFill>
          <a:ln w="15875">
            <a:solidFill>
              <a:srgbClr val="FF6B6B"/>
            </a:solidFill>
            <a:prstDash val="solid"/>
          </a:ln>
        </p:spPr>
      </p:sp>
      <p:pic>
        <p:nvPicPr>
          <p:cNvPr id="17" name="Image 3" descr="ic_warn.png">    </p:cNvPr>
          <p:cNvPicPr>
            <a:picLocks noChangeAspect="1"/>
          </p:cNvPicPr>
          <p:nvPr/>
        </p:nvPicPr>
        <p:blipFill>
          <a:blip r:embed="rId4"/>
          <a:stretch>
            <a:fillRect/>
          </a:stretch>
        </p:blipFill>
        <p:spPr>
          <a:xfrm>
            <a:off x="1105510" y="5302606"/>
            <a:ext cx="294437" cy="294437"/>
          </a:xfrm>
          <a:prstGeom prst="rect">
            <a:avLst/>
          </a:prstGeom>
        </p:spPr>
      </p:pic>
      <p:sp>
        <p:nvSpPr>
          <p:cNvPr id="18" name="Text 12"/>
          <p:cNvSpPr/>
          <p:nvPr/>
        </p:nvSpPr>
        <p:spPr>
          <a:xfrm>
            <a:off x="1783080" y="496519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ガイドラインが名指しで残した宿題</a:t>
            </a:r>
            <a:endParaRPr lang="en-US" sz="1450" dirty="0"/>
          </a:p>
        </p:txBody>
      </p:sp>
      <p:sp>
        <p:nvSpPr>
          <p:cNvPr id="19" name="Text 13"/>
          <p:cNvSpPr/>
          <p:nvPr/>
        </p:nvSpPr>
        <p:spPr>
          <a:xfrm>
            <a:off x="1783080" y="542239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「日本人でとくに多いBMI 20以下のHFrEF患者におけるデータはないため、今後の検討が望ましい」と明記されている</a:t>
            </a:r>
            <a:endParaRPr lang="en-US" sz="110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JCS/JHFS 2025年改訂版 心不全診療ガイドライン（PDF本文で確認）</a:t>
            </a:r>
            <a:endParaRPr lang="en-US" sz="11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0A0F16"/>
        </a:solidFill>
      </p:bgPr>
    </p:bg>
    <p:spTree>
      <p:nvGrpSpPr>
        <p:cNvPr id="1" name=""/>
        <p:cNvGrpSpPr/>
        <p:nvPr/>
      </p:nvGrpSpPr>
      <p:grpSpPr>
        <a:xfrm>
          <a:off x="0" y="0"/>
          <a:ext cx="0" cy="0"/>
          <a:chOff x="0" y="0"/>
          <a:chExt cx="0" cy="0"/>
        </a:xfrm>
      </p:grpSpPr>
      <p:pic>
        <p:nvPicPr>
          <p:cNvPr id="2" name="Image 0" descr="l_bg.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SECTION 05</a:t>
            </a:r>
            <a:endParaRPr lang="en-US" sz="1100" dirty="0"/>
          </a:p>
        </p:txBody>
      </p:sp>
      <p:sp>
        <p:nvSpPr>
          <p:cNvPr id="4" name="Text 1"/>
          <p:cNvSpPr/>
          <p:nvPr/>
        </p:nvSpPr>
        <p:spPr>
          <a:xfrm>
            <a:off x="566928" y="1828800"/>
            <a:ext cx="4572000" cy="2103120"/>
          </a:xfrm>
          <a:prstGeom prst="rect">
            <a:avLst/>
          </a:prstGeom>
          <a:noFill/>
          <a:ln/>
        </p:spPr>
        <p:txBody>
          <a:bodyPr wrap="square" lIns="0" tIns="0" rIns="0" bIns="0" rtlCol="0" anchor="ctr"/>
          <a:lstStyle/>
          <a:p>
            <a:pPr indent="0" marL="0">
              <a:buNone/>
            </a:pPr>
            <a:r>
              <a:rPr lang="en-US" sz="15000" b="1" dirty="0">
                <a:solidFill>
                  <a:srgbClr val="F2F6FA">
                    <a:alpha val="78000"/>
                  </a:srgbClr>
                </a:solidFill>
                <a:latin typeface="Arial" pitchFamily="34" charset="0"/>
                <a:ea typeface="Arial" pitchFamily="34" charset="-122"/>
                <a:cs typeface="Arial" pitchFamily="34" charset="-120"/>
              </a:rPr>
              <a:t>05</a:t>
            </a:r>
            <a:endParaRPr lang="en-US" sz="15000" dirty="0"/>
          </a:p>
        </p:txBody>
      </p:sp>
      <p:sp>
        <p:nvSpPr>
          <p:cNvPr id="5" name="Text 2"/>
          <p:cNvSpPr/>
          <p:nvPr/>
        </p:nvSpPr>
        <p:spPr>
          <a:xfrm>
            <a:off x="658368" y="3977640"/>
            <a:ext cx="10972800" cy="731520"/>
          </a:xfrm>
          <a:prstGeom prst="rect">
            <a:avLst/>
          </a:prstGeom>
          <a:noFill/>
          <a:ln/>
        </p:spPr>
        <p:txBody>
          <a:bodyPr wrap="square" lIns="0" tIns="0" rIns="0" bIns="0" rtlCol="0" anchor="ctr"/>
          <a:lstStyle/>
          <a:p>
            <a:pPr indent="0" marL="0">
              <a:buNone/>
            </a:pPr>
            <a:r>
              <a:rPr lang="en-US" sz="3100" b="1" dirty="0">
                <a:solidFill>
                  <a:srgbClr val="F2F6FA"/>
                </a:solidFill>
                <a:latin typeface="Meiryo" pitchFamily="34" charset="0"/>
                <a:ea typeface="Meiryo" pitchFamily="34" charset="-122"/>
                <a:cs typeface="Meiryo" pitchFamily="34" charset="-120"/>
              </a:rPr>
              <a:t>Limitations ─ 限界</a:t>
            </a:r>
            <a:endParaRPr lang="en-US" sz="3100" dirty="0"/>
          </a:p>
        </p:txBody>
      </p:sp>
      <p:sp>
        <p:nvSpPr>
          <p:cNvPr id="6" name="Text 3"/>
          <p:cNvSpPr/>
          <p:nvPr/>
        </p:nvSpPr>
        <p:spPr>
          <a:xfrm>
            <a:off x="676656" y="4709160"/>
            <a:ext cx="10972800" cy="457200"/>
          </a:xfrm>
          <a:prstGeom prst="rect">
            <a:avLst/>
          </a:prstGeom>
          <a:noFill/>
          <a:ln/>
        </p:spPr>
        <p:txBody>
          <a:bodyPr wrap="square" lIns="0" tIns="0" rIns="0" bIns="0" rtlCol="0" anchor="ctr"/>
          <a:lstStyle/>
          <a:p>
            <a:pPr indent="0" marL="0">
              <a:buNone/>
            </a:pPr>
            <a:r>
              <a:rPr lang="en-US" sz="1500" dirty="0">
                <a:solidFill>
                  <a:srgbClr val="FFC46B"/>
                </a:solidFill>
                <a:latin typeface="Meiryo" pitchFamily="34" charset="0"/>
                <a:ea typeface="Meiryo" pitchFamily="34" charset="-122"/>
                <a:cs typeface="Meiryo" pitchFamily="34" charset="-120"/>
              </a:rPr>
              <a:t>前提と弱点・統計の読み方・批判への答え</a:t>
            </a:r>
            <a:endParaRPr lang="en-US" sz="15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LIMITATIONS  ─  THE GRID</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前提と弱点を、6つに分けて見る</a:t>
            </a:r>
            <a:endParaRPr lang="en-US" sz="2400" dirty="0"/>
          </a:p>
        </p:txBody>
      </p:sp>
      <p:sp>
        <p:nvSpPr>
          <p:cNvPr id="5" name="Shape 2"/>
          <p:cNvSpPr/>
          <p:nvPr/>
        </p:nvSpPr>
        <p:spPr>
          <a:xfrm>
            <a:off x="640080" y="1783080"/>
            <a:ext cx="3538728" cy="1920240"/>
          </a:xfrm>
          <a:prstGeom prst="roundRect">
            <a:avLst>
              <a:gd name="adj" fmla="val 428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39112"/>
            <a:ext cx="530352" cy="530352"/>
          </a:xfrm>
          <a:prstGeom prst="ellipse">
            <a:avLst/>
          </a:prstGeom>
          <a:solidFill>
            <a:srgbClr val="13202F"/>
          </a:solidFill>
          <a:ln w="15875">
            <a:solidFill>
              <a:srgbClr val="FFC46B"/>
            </a:solidFill>
            <a:prstDash val="solid"/>
          </a:ln>
        </p:spPr>
      </p:sp>
      <p:pic>
        <p:nvPicPr>
          <p:cNvPr id="7" name="Image 1" descr="ic_bolt.png">    </p:cNvPr>
          <p:cNvPicPr>
            <a:picLocks noChangeAspect="1"/>
          </p:cNvPicPr>
          <p:nvPr/>
        </p:nvPicPr>
        <p:blipFill>
          <a:blip r:embed="rId2"/>
          <a:stretch>
            <a:fillRect/>
          </a:stretch>
        </p:blipFill>
        <p:spPr>
          <a:xfrm>
            <a:off x="1057595" y="2182307"/>
            <a:ext cx="243962" cy="243962"/>
          </a:xfrm>
          <a:prstGeom prst="rect">
            <a:avLst/>
          </a:prstGeom>
        </p:spPr>
      </p:pic>
      <p:sp>
        <p:nvSpPr>
          <p:cNvPr id="8" name="Text 4"/>
          <p:cNvSpPr/>
          <p:nvPr/>
        </p:nvSpPr>
        <p:spPr>
          <a:xfrm>
            <a:off x="1600200" y="2075688"/>
            <a:ext cx="2468880" cy="457200"/>
          </a:xfrm>
          <a:prstGeom prst="rect">
            <a:avLst/>
          </a:prstGeom>
          <a:noFill/>
          <a:ln/>
        </p:spPr>
        <p:txBody>
          <a:bodyPr wrap="square" lIns="0" tIns="0" rIns="0" bIns="0" rtlCol="0" anchor="ctr"/>
          <a:lstStyle/>
          <a:p>
            <a:pPr indent="0" marL="0">
              <a:buNone/>
            </a:pPr>
            <a:r>
              <a:rPr lang="en-US" sz="1400" b="1" dirty="0">
                <a:solidFill>
                  <a:srgbClr val="FFC46B"/>
                </a:solidFill>
                <a:latin typeface="Meiryo" pitchFamily="34" charset="0"/>
                <a:ea typeface="Meiryo" pitchFamily="34" charset="-122"/>
                <a:cs typeface="Meiryo" pitchFamily="34" charset="-120"/>
              </a:rPr>
              <a:t>追跡が短い</a:t>
            </a:r>
            <a:endParaRPr lang="en-US" sz="1400" dirty="0"/>
          </a:p>
        </p:txBody>
      </p:sp>
      <p:sp>
        <p:nvSpPr>
          <p:cNvPr id="9" name="Text 5"/>
          <p:cNvSpPr/>
          <p:nvPr/>
        </p:nvSpPr>
        <p:spPr>
          <a:xfrm>
            <a:off x="960120" y="2697480"/>
            <a:ext cx="2926080" cy="8686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中央値18.2か月。</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5年10年の予後は語れない</a:t>
            </a:r>
            <a:endParaRPr lang="en-US" sz="1150" dirty="0"/>
          </a:p>
        </p:txBody>
      </p:sp>
      <p:sp>
        <p:nvSpPr>
          <p:cNvPr id="10" name="Shape 6"/>
          <p:cNvSpPr/>
          <p:nvPr/>
        </p:nvSpPr>
        <p:spPr>
          <a:xfrm>
            <a:off x="4325112" y="1783080"/>
            <a:ext cx="3538728" cy="1920240"/>
          </a:xfrm>
          <a:prstGeom prst="roundRect">
            <a:avLst>
              <a:gd name="adj" fmla="val 428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39112"/>
            <a:ext cx="530352" cy="530352"/>
          </a:xfrm>
          <a:prstGeom prst="ellipse">
            <a:avLst/>
          </a:prstGeom>
          <a:solidFill>
            <a:srgbClr val="13202F"/>
          </a:solidFill>
          <a:ln w="15875">
            <a:solidFill>
              <a:srgbClr val="FF6B6B"/>
            </a:solidFill>
            <a:prstDash val="solid"/>
          </a:ln>
        </p:spPr>
      </p:sp>
      <p:pic>
        <p:nvPicPr>
          <p:cNvPr id="12" name="Image 2" descr="ic_xmark.png">    </p:cNvPr>
          <p:cNvPicPr>
            <a:picLocks noChangeAspect="1"/>
          </p:cNvPicPr>
          <p:nvPr/>
        </p:nvPicPr>
        <p:blipFill>
          <a:blip r:embed="rId3"/>
          <a:stretch>
            <a:fillRect/>
          </a:stretch>
        </p:blipFill>
        <p:spPr>
          <a:xfrm>
            <a:off x="4742627" y="2182307"/>
            <a:ext cx="243962" cy="243962"/>
          </a:xfrm>
          <a:prstGeom prst="rect">
            <a:avLst/>
          </a:prstGeom>
        </p:spPr>
      </p:pic>
      <p:sp>
        <p:nvSpPr>
          <p:cNvPr id="13" name="Text 8"/>
          <p:cNvSpPr/>
          <p:nvPr/>
        </p:nvSpPr>
        <p:spPr>
          <a:xfrm>
            <a:off x="5285232" y="2075688"/>
            <a:ext cx="2468880" cy="457200"/>
          </a:xfrm>
          <a:prstGeom prst="rect">
            <a:avLst/>
          </a:prstGeom>
          <a:noFill/>
          <a:ln/>
        </p:spPr>
        <p:txBody>
          <a:bodyPr wrap="square" lIns="0" tIns="0" rIns="0" bIns="0" rtlCol="0" anchor="ctr"/>
          <a:lstStyle/>
          <a:p>
            <a:pPr indent="0" marL="0">
              <a:buNone/>
            </a:pPr>
            <a:r>
              <a:rPr lang="en-US" sz="1400" b="1" dirty="0">
                <a:solidFill>
                  <a:srgbClr val="FF6B6B"/>
                </a:solidFill>
                <a:latin typeface="Meiryo" pitchFamily="34" charset="0"/>
                <a:ea typeface="Meiryo" pitchFamily="34" charset="-122"/>
                <a:cs typeface="Meiryo" pitchFamily="34" charset="-120"/>
              </a:rPr>
              <a:t>除外された人がいる</a:t>
            </a:r>
            <a:endParaRPr lang="en-US" sz="1400" dirty="0"/>
          </a:p>
        </p:txBody>
      </p:sp>
      <p:sp>
        <p:nvSpPr>
          <p:cNvPr id="14" name="Text 9"/>
          <p:cNvSpPr/>
          <p:nvPr/>
        </p:nvSpPr>
        <p:spPr>
          <a:xfrm>
            <a:off x="4645152" y="2697480"/>
            <a:ext cx="2926080" cy="8686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eGFR30未満と収縮期血圧</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95mmHg未満は入っていない</a:t>
            </a:r>
            <a:endParaRPr lang="en-US" sz="1150" dirty="0"/>
          </a:p>
        </p:txBody>
      </p:sp>
      <p:sp>
        <p:nvSpPr>
          <p:cNvPr id="15" name="Shape 10"/>
          <p:cNvSpPr/>
          <p:nvPr/>
        </p:nvSpPr>
        <p:spPr>
          <a:xfrm>
            <a:off x="8010144" y="1783080"/>
            <a:ext cx="3538728" cy="1920240"/>
          </a:xfrm>
          <a:prstGeom prst="roundRect">
            <a:avLst>
              <a:gd name="adj" fmla="val 428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39112"/>
            <a:ext cx="530352" cy="530352"/>
          </a:xfrm>
          <a:prstGeom prst="ellipse">
            <a:avLst/>
          </a:prstGeom>
          <a:solidFill>
            <a:srgbClr val="13202F"/>
          </a:solidFill>
          <a:ln w="15875">
            <a:solidFill>
              <a:srgbClr val="FFC46B"/>
            </a:solidFill>
            <a:prstDash val="solid"/>
          </a:ln>
        </p:spPr>
      </p:sp>
      <p:pic>
        <p:nvPicPr>
          <p:cNvPr id="17" name="Image 3" descr="ic_syringe.png">    </p:cNvPr>
          <p:cNvPicPr>
            <a:picLocks noChangeAspect="1"/>
          </p:cNvPicPr>
          <p:nvPr/>
        </p:nvPicPr>
        <p:blipFill>
          <a:blip r:embed="rId4"/>
          <a:stretch>
            <a:fillRect/>
          </a:stretch>
        </p:blipFill>
        <p:spPr>
          <a:xfrm>
            <a:off x="8427659" y="2182307"/>
            <a:ext cx="243962" cy="243962"/>
          </a:xfrm>
          <a:prstGeom prst="rect">
            <a:avLst/>
          </a:prstGeom>
        </p:spPr>
      </p:pic>
      <p:sp>
        <p:nvSpPr>
          <p:cNvPr id="18" name="Text 12"/>
          <p:cNvSpPr/>
          <p:nvPr/>
        </p:nvSpPr>
        <p:spPr>
          <a:xfrm>
            <a:off x="8970264" y="2075688"/>
            <a:ext cx="2468880" cy="457200"/>
          </a:xfrm>
          <a:prstGeom prst="rect">
            <a:avLst/>
          </a:prstGeom>
          <a:noFill/>
          <a:ln/>
        </p:spPr>
        <p:txBody>
          <a:bodyPr wrap="square" lIns="0" tIns="0" rIns="0" bIns="0" rtlCol="0" anchor="ctr"/>
          <a:lstStyle/>
          <a:p>
            <a:pPr indent="0" marL="0">
              <a:buNone/>
            </a:pPr>
            <a:r>
              <a:rPr lang="en-US" sz="1400" b="1" dirty="0">
                <a:solidFill>
                  <a:srgbClr val="FFC46B"/>
                </a:solidFill>
                <a:latin typeface="Meiryo" pitchFamily="34" charset="0"/>
                <a:ea typeface="Meiryo" pitchFamily="34" charset="-122"/>
                <a:cs typeface="Meiryo" pitchFamily="34" charset="-120"/>
              </a:rPr>
              <a:t>背景治療が今と違う</a:t>
            </a:r>
            <a:endParaRPr lang="en-US" sz="1400" dirty="0"/>
          </a:p>
        </p:txBody>
      </p:sp>
      <p:sp>
        <p:nvSpPr>
          <p:cNvPr id="19" name="Text 13"/>
          <p:cNvSpPr/>
          <p:nvPr/>
        </p:nvSpPr>
        <p:spPr>
          <a:xfrm>
            <a:off x="8330184" y="2697480"/>
            <a:ext cx="2926080" cy="8686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ARNI併用は10.7%。</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現在の標準よりは薄い</a:t>
            </a:r>
            <a:endParaRPr lang="en-US" sz="1150" dirty="0"/>
          </a:p>
        </p:txBody>
      </p:sp>
      <p:sp>
        <p:nvSpPr>
          <p:cNvPr id="20" name="Shape 14"/>
          <p:cNvSpPr/>
          <p:nvPr/>
        </p:nvSpPr>
        <p:spPr>
          <a:xfrm>
            <a:off x="640080" y="3931920"/>
            <a:ext cx="3538728" cy="1920240"/>
          </a:xfrm>
          <a:prstGeom prst="roundRect">
            <a:avLst>
              <a:gd name="adj" fmla="val 428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1" name="Shape 15"/>
          <p:cNvSpPr/>
          <p:nvPr/>
        </p:nvSpPr>
        <p:spPr>
          <a:xfrm>
            <a:off x="914400" y="4187952"/>
            <a:ext cx="530352" cy="530352"/>
          </a:xfrm>
          <a:prstGeom prst="ellipse">
            <a:avLst/>
          </a:prstGeom>
          <a:solidFill>
            <a:srgbClr val="13202F"/>
          </a:solidFill>
          <a:ln w="15875">
            <a:solidFill>
              <a:srgbClr val="8FB0D6"/>
            </a:solidFill>
            <a:prstDash val="solid"/>
          </a:ln>
        </p:spPr>
      </p:sp>
      <p:pic>
        <p:nvPicPr>
          <p:cNvPr id="22" name="Image 4" descr="ic_users.png">    </p:cNvPr>
          <p:cNvPicPr>
            <a:picLocks noChangeAspect="1"/>
          </p:cNvPicPr>
          <p:nvPr/>
        </p:nvPicPr>
        <p:blipFill>
          <a:blip r:embed="rId5"/>
          <a:stretch>
            <a:fillRect/>
          </a:stretch>
        </p:blipFill>
        <p:spPr>
          <a:xfrm>
            <a:off x="1057595" y="4331147"/>
            <a:ext cx="243962" cy="243962"/>
          </a:xfrm>
          <a:prstGeom prst="rect">
            <a:avLst/>
          </a:prstGeom>
        </p:spPr>
      </p:pic>
      <p:sp>
        <p:nvSpPr>
          <p:cNvPr id="23" name="Text 16"/>
          <p:cNvSpPr/>
          <p:nvPr/>
        </p:nvSpPr>
        <p:spPr>
          <a:xfrm>
            <a:off x="1600200" y="4224528"/>
            <a:ext cx="2468880" cy="457200"/>
          </a:xfrm>
          <a:prstGeom prst="rect">
            <a:avLst/>
          </a:prstGeom>
          <a:noFill/>
          <a:ln/>
        </p:spPr>
        <p:txBody>
          <a:bodyPr wrap="square" lIns="0" tIns="0" rIns="0" bIns="0" rtlCol="0" anchor="ctr"/>
          <a:lstStyle/>
          <a:p>
            <a:pPr indent="0" marL="0">
              <a:buNone/>
            </a:pPr>
            <a:r>
              <a:rPr lang="en-US" sz="1400" b="1" dirty="0">
                <a:solidFill>
                  <a:srgbClr val="8FB0D6"/>
                </a:solidFill>
                <a:latin typeface="Meiryo" pitchFamily="34" charset="0"/>
                <a:ea typeface="Meiryo" pitchFamily="34" charset="-122"/>
                <a:cs typeface="Meiryo" pitchFamily="34" charset="-120"/>
              </a:rPr>
              <a:t>女性が少ない</a:t>
            </a:r>
            <a:endParaRPr lang="en-US" sz="1400" dirty="0"/>
          </a:p>
        </p:txBody>
      </p:sp>
      <p:sp>
        <p:nvSpPr>
          <p:cNvPr id="24" name="Text 17"/>
          <p:cNvSpPr/>
          <p:nvPr/>
        </p:nvSpPr>
        <p:spPr>
          <a:xfrm>
            <a:off x="960120" y="4846320"/>
            <a:ext cx="2926080" cy="8686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23.4%。女性に固有の</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所見は検討しにくい</a:t>
            </a:r>
            <a:endParaRPr lang="en-US" sz="1150" dirty="0"/>
          </a:p>
        </p:txBody>
      </p:sp>
      <p:sp>
        <p:nvSpPr>
          <p:cNvPr id="25" name="Shape 18"/>
          <p:cNvSpPr/>
          <p:nvPr/>
        </p:nvSpPr>
        <p:spPr>
          <a:xfrm>
            <a:off x="4325112" y="3931920"/>
            <a:ext cx="3538728" cy="1920240"/>
          </a:xfrm>
          <a:prstGeom prst="roundRect">
            <a:avLst>
              <a:gd name="adj" fmla="val 428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6" name="Shape 19"/>
          <p:cNvSpPr/>
          <p:nvPr/>
        </p:nvSpPr>
        <p:spPr>
          <a:xfrm>
            <a:off x="4599432" y="4187952"/>
            <a:ext cx="530352" cy="530352"/>
          </a:xfrm>
          <a:prstGeom prst="ellipse">
            <a:avLst/>
          </a:prstGeom>
          <a:solidFill>
            <a:srgbClr val="13202F"/>
          </a:solidFill>
          <a:ln w="15875">
            <a:solidFill>
              <a:srgbClr val="8FB0D6"/>
            </a:solidFill>
            <a:prstDash val="solid"/>
          </a:ln>
        </p:spPr>
      </p:sp>
      <p:pic>
        <p:nvPicPr>
          <p:cNvPr id="27" name="Image 5" descr="ic_drop.png">    </p:cNvPr>
          <p:cNvPicPr>
            <a:picLocks noChangeAspect="1"/>
          </p:cNvPicPr>
          <p:nvPr/>
        </p:nvPicPr>
        <p:blipFill>
          <a:blip r:embed="rId6"/>
          <a:stretch>
            <a:fillRect/>
          </a:stretch>
        </p:blipFill>
        <p:spPr>
          <a:xfrm>
            <a:off x="4742627" y="4331147"/>
            <a:ext cx="243962" cy="243962"/>
          </a:xfrm>
          <a:prstGeom prst="rect">
            <a:avLst/>
          </a:prstGeom>
        </p:spPr>
      </p:pic>
      <p:sp>
        <p:nvSpPr>
          <p:cNvPr id="28" name="Text 20"/>
          <p:cNvSpPr/>
          <p:nvPr/>
        </p:nvSpPr>
        <p:spPr>
          <a:xfrm>
            <a:off x="5285232" y="4224528"/>
            <a:ext cx="2468880" cy="457200"/>
          </a:xfrm>
          <a:prstGeom prst="rect">
            <a:avLst/>
          </a:prstGeom>
          <a:noFill/>
          <a:ln/>
        </p:spPr>
        <p:txBody>
          <a:bodyPr wrap="square" lIns="0" tIns="0" rIns="0" bIns="0" rtlCol="0" anchor="ctr"/>
          <a:lstStyle/>
          <a:p>
            <a:pPr indent="0" marL="0">
              <a:buNone/>
            </a:pPr>
            <a:r>
              <a:rPr lang="en-US" sz="1400" b="1" dirty="0">
                <a:solidFill>
                  <a:srgbClr val="8FB0D6"/>
                </a:solidFill>
                <a:latin typeface="Meiryo" pitchFamily="34" charset="0"/>
                <a:ea typeface="Meiryo" pitchFamily="34" charset="-122"/>
                <a:cs typeface="Meiryo" pitchFamily="34" charset="-120"/>
              </a:rPr>
              <a:t>腎アウトカムは未達</a:t>
            </a:r>
            <a:endParaRPr lang="en-US" sz="1400" dirty="0"/>
          </a:p>
        </p:txBody>
      </p:sp>
      <p:sp>
        <p:nvSpPr>
          <p:cNvPr id="29" name="Text 21"/>
          <p:cNvSpPr/>
          <p:nvPr/>
        </p:nvSpPr>
        <p:spPr>
          <a:xfrm>
            <a:off x="4645152" y="4846320"/>
            <a:ext cx="2926080" cy="8686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腎複合はHR 0.71だが</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有意差はついていない</a:t>
            </a:r>
            <a:endParaRPr lang="en-US" sz="1150" dirty="0"/>
          </a:p>
        </p:txBody>
      </p:sp>
      <p:sp>
        <p:nvSpPr>
          <p:cNvPr id="30" name="Shape 22"/>
          <p:cNvSpPr/>
          <p:nvPr/>
        </p:nvSpPr>
        <p:spPr>
          <a:xfrm>
            <a:off x="8010144" y="3931920"/>
            <a:ext cx="3538728" cy="1920240"/>
          </a:xfrm>
          <a:prstGeom prst="roundRect">
            <a:avLst>
              <a:gd name="adj" fmla="val 428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31" name="Shape 23"/>
          <p:cNvSpPr/>
          <p:nvPr/>
        </p:nvSpPr>
        <p:spPr>
          <a:xfrm>
            <a:off x="8284464" y="4187952"/>
            <a:ext cx="530352" cy="530352"/>
          </a:xfrm>
          <a:prstGeom prst="ellipse">
            <a:avLst/>
          </a:prstGeom>
          <a:solidFill>
            <a:srgbClr val="13202F"/>
          </a:solidFill>
          <a:ln w="15875">
            <a:solidFill>
              <a:srgbClr val="FFC46B"/>
            </a:solidFill>
            <a:prstDash val="solid"/>
          </a:ln>
        </p:spPr>
      </p:sp>
      <p:pic>
        <p:nvPicPr>
          <p:cNvPr id="32" name="Image 6" descr="ic_flask.png">    </p:cNvPr>
          <p:cNvPicPr>
            <a:picLocks noChangeAspect="1"/>
          </p:cNvPicPr>
          <p:nvPr/>
        </p:nvPicPr>
        <p:blipFill>
          <a:blip r:embed="rId7"/>
          <a:stretch>
            <a:fillRect/>
          </a:stretch>
        </p:blipFill>
        <p:spPr>
          <a:xfrm>
            <a:off x="8427659" y="4331147"/>
            <a:ext cx="243962" cy="243962"/>
          </a:xfrm>
          <a:prstGeom prst="rect">
            <a:avLst/>
          </a:prstGeom>
        </p:spPr>
      </p:pic>
      <p:sp>
        <p:nvSpPr>
          <p:cNvPr id="33" name="Text 24"/>
          <p:cNvSpPr/>
          <p:nvPr/>
        </p:nvSpPr>
        <p:spPr>
          <a:xfrm>
            <a:off x="8970264" y="4224528"/>
            <a:ext cx="2468880" cy="457200"/>
          </a:xfrm>
          <a:prstGeom prst="rect">
            <a:avLst/>
          </a:prstGeom>
          <a:noFill/>
          <a:ln/>
        </p:spPr>
        <p:txBody>
          <a:bodyPr wrap="square" lIns="0" tIns="0" rIns="0" bIns="0" rtlCol="0" anchor="ctr"/>
          <a:lstStyle/>
          <a:p>
            <a:pPr indent="0" marL="0">
              <a:buNone/>
            </a:pPr>
            <a:r>
              <a:rPr lang="en-US" sz="1400" b="1" dirty="0">
                <a:solidFill>
                  <a:srgbClr val="FFC46B"/>
                </a:solidFill>
                <a:latin typeface="Meiryo" pitchFamily="34" charset="0"/>
                <a:ea typeface="Meiryo" pitchFamily="34" charset="-122"/>
                <a:cs typeface="Meiryo" pitchFamily="34" charset="-120"/>
              </a:rPr>
              <a:t>多くは事後解析</a:t>
            </a:r>
            <a:endParaRPr lang="en-US" sz="1400" dirty="0"/>
          </a:p>
        </p:txBody>
      </p:sp>
      <p:sp>
        <p:nvSpPr>
          <p:cNvPr id="34" name="Text 25"/>
          <p:cNvSpPr/>
          <p:nvPr/>
        </p:nvSpPr>
        <p:spPr>
          <a:xfrm>
            <a:off x="8330184" y="4846320"/>
            <a:ext cx="2926080" cy="8686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不整脈・フレイル・eGFRの</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初期低下はいずれも事後</a:t>
            </a:r>
            <a:endParaRPr lang="en-US" sz="1150" dirty="0"/>
          </a:p>
        </p:txBody>
      </p:sp>
      <p:sp>
        <p:nvSpPr>
          <p:cNvPr id="35" name="Text 26"/>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どれも結論を覆すものではないが、当てはめる範囲を狭める方向に働く。</a:t>
            </a:r>
            <a:endParaRPr lang="en-US" sz="11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LIMITATIONS  ─  READING THE STATISTICS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数字を、どこまで信じるか</a:t>
            </a:r>
            <a:endParaRPr lang="en-US" sz="2400" dirty="0"/>
          </a:p>
        </p:txBody>
      </p:sp>
      <p:sp>
        <p:nvSpPr>
          <p:cNvPr id="5" name="Shape 2"/>
          <p:cNvSpPr/>
          <p:nvPr/>
        </p:nvSpPr>
        <p:spPr>
          <a:xfrm>
            <a:off x="640080" y="18745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32688" y="2203704"/>
            <a:ext cx="640080" cy="640080"/>
          </a:xfrm>
          <a:prstGeom prst="ellipse">
            <a:avLst/>
          </a:prstGeom>
          <a:solidFill>
            <a:srgbClr val="13202F"/>
          </a:solidFill>
          <a:ln w="15875">
            <a:solidFill>
              <a:srgbClr val="8FB0D6"/>
            </a:solidFill>
            <a:prstDash val="solid"/>
          </a:ln>
        </p:spPr>
      </p:sp>
      <p:pic>
        <p:nvPicPr>
          <p:cNvPr id="7" name="Image 1" descr="ic_balance.png">    </p:cNvPr>
          <p:cNvPicPr>
            <a:picLocks noChangeAspect="1"/>
          </p:cNvPicPr>
          <p:nvPr/>
        </p:nvPicPr>
        <p:blipFill>
          <a:blip r:embed="rId2"/>
          <a:stretch>
            <a:fillRect/>
          </a:stretch>
        </p:blipFill>
        <p:spPr>
          <a:xfrm>
            <a:off x="1105510" y="2376526"/>
            <a:ext cx="294437" cy="294437"/>
          </a:xfrm>
          <a:prstGeom prst="rect">
            <a:avLst/>
          </a:prstGeom>
        </p:spPr>
      </p:pic>
      <p:sp>
        <p:nvSpPr>
          <p:cNvPr id="8" name="Text 4"/>
          <p:cNvSpPr/>
          <p:nvPr/>
        </p:nvSpPr>
        <p:spPr>
          <a:xfrm>
            <a:off x="1783080" y="203911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主要は初回イベントしか数えていない</a:t>
            </a:r>
            <a:endParaRPr lang="en-US" sz="1450" dirty="0"/>
          </a:p>
        </p:txBody>
      </p:sp>
      <p:sp>
        <p:nvSpPr>
          <p:cNvPr id="9" name="Text 5"/>
          <p:cNvSpPr/>
          <p:nvPr/>
        </p:nvSpPr>
        <p:spPr>
          <a:xfrm>
            <a:off x="1783080" y="249631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2回目以降の心不全入院は主要アウトカムに入らない。再入院まで数えた解析はDELIVERとの統合解析で行われ、</a:t>
            </a:r>
            <a:endParaRPr lang="en-US" sz="1100" dirty="0"/>
          </a:p>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心不全入院の総数は0.71（0.65〜0.78）だった</a:t>
            </a:r>
            <a:endParaRPr lang="en-US" sz="1100" dirty="0"/>
          </a:p>
        </p:txBody>
      </p:sp>
      <p:sp>
        <p:nvSpPr>
          <p:cNvPr id="10" name="Shape 6"/>
          <p:cNvSpPr/>
          <p:nvPr/>
        </p:nvSpPr>
        <p:spPr>
          <a:xfrm>
            <a:off x="640080" y="33375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932688" y="3666744"/>
            <a:ext cx="640080" cy="640080"/>
          </a:xfrm>
          <a:prstGeom prst="ellipse">
            <a:avLst/>
          </a:prstGeom>
          <a:solidFill>
            <a:srgbClr val="13202F"/>
          </a:solidFill>
          <a:ln w="15875">
            <a:solidFill>
              <a:srgbClr val="FFC46B"/>
            </a:solidFill>
            <a:prstDash val="solid"/>
          </a:ln>
        </p:spPr>
      </p:sp>
      <p:pic>
        <p:nvPicPr>
          <p:cNvPr id="12" name="Image 2" descr="ic_gauge.png">    </p:cNvPr>
          <p:cNvPicPr>
            <a:picLocks noChangeAspect="1"/>
          </p:cNvPicPr>
          <p:nvPr/>
        </p:nvPicPr>
        <p:blipFill>
          <a:blip r:embed="rId3"/>
          <a:stretch>
            <a:fillRect/>
          </a:stretch>
        </p:blipFill>
        <p:spPr>
          <a:xfrm>
            <a:off x="1105510" y="3839566"/>
            <a:ext cx="294437" cy="294437"/>
          </a:xfrm>
          <a:prstGeom prst="rect">
            <a:avLst/>
          </a:prstGeom>
        </p:spPr>
      </p:pic>
      <p:sp>
        <p:nvSpPr>
          <p:cNvPr id="13" name="Text 8"/>
          <p:cNvSpPr/>
          <p:nvPr/>
        </p:nvSpPr>
        <p:spPr>
          <a:xfrm>
            <a:off x="1783080" y="350215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全死亡は、この試験だけでは検出力が足りない</a:t>
            </a:r>
            <a:endParaRPr lang="en-US" sz="1450" dirty="0"/>
          </a:p>
        </p:txBody>
      </p:sp>
      <p:sp>
        <p:nvSpPr>
          <p:cNvPr id="14" name="Text 9"/>
          <p:cNvSpPr/>
          <p:nvPr/>
        </p:nvSpPr>
        <p:spPr>
          <a:xfrm>
            <a:off x="1783080" y="395935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全死亡のHR 0.83は信頼区間の上限が0.97と1に近い。2試験のメタ解析で0.87（0.77〜0.98）となって初めて安定した</a:t>
            </a:r>
            <a:endParaRPr lang="en-US" sz="1100" dirty="0"/>
          </a:p>
        </p:txBody>
      </p:sp>
      <p:sp>
        <p:nvSpPr>
          <p:cNvPr id="15" name="Shape 10"/>
          <p:cNvSpPr/>
          <p:nvPr/>
        </p:nvSpPr>
        <p:spPr>
          <a:xfrm>
            <a:off x="640080" y="480060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32688" y="5129784"/>
            <a:ext cx="640080" cy="640080"/>
          </a:xfrm>
          <a:prstGeom prst="ellipse">
            <a:avLst/>
          </a:prstGeom>
          <a:solidFill>
            <a:srgbClr val="13202F"/>
          </a:solidFill>
          <a:ln w="15875">
            <a:solidFill>
              <a:srgbClr val="FF6B6B"/>
            </a:solidFill>
            <a:prstDash val="solid"/>
          </a:ln>
        </p:spPr>
      </p:sp>
      <p:pic>
        <p:nvPicPr>
          <p:cNvPr id="17" name="Image 3" descr="ic_warn.png">    </p:cNvPr>
          <p:cNvPicPr>
            <a:picLocks noChangeAspect="1"/>
          </p:cNvPicPr>
          <p:nvPr/>
        </p:nvPicPr>
        <p:blipFill>
          <a:blip r:embed="rId4"/>
          <a:stretch>
            <a:fillRect/>
          </a:stretch>
        </p:blipFill>
        <p:spPr>
          <a:xfrm>
            <a:off x="1105510" y="5302606"/>
            <a:ext cx="294437" cy="294437"/>
          </a:xfrm>
          <a:prstGeom prst="rect">
            <a:avLst/>
          </a:prstGeom>
        </p:spPr>
      </p:pic>
      <p:sp>
        <p:nvSpPr>
          <p:cNvPr id="18" name="Text 12"/>
          <p:cNvSpPr/>
          <p:nvPr/>
        </p:nvSpPr>
        <p:spPr>
          <a:xfrm>
            <a:off x="1783080" y="496519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交互作用のP値が有意でないことは「同じ」の証明ではない</a:t>
            </a:r>
            <a:endParaRPr lang="en-US" sz="1450" dirty="0"/>
          </a:p>
        </p:txBody>
      </p:sp>
      <p:sp>
        <p:nvSpPr>
          <p:cNvPr id="19" name="Text 13"/>
          <p:cNvSpPr/>
          <p:nvPr/>
        </p:nvSpPr>
        <p:spPr>
          <a:xfrm>
            <a:off x="1783080" y="542239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交互作用の検定は検出力が低い。「差があるとは言えなかった」までしか言えず、すべての集団で効果が等しいとまでは言えない</a:t>
            </a:r>
            <a:endParaRPr lang="en-US" sz="110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「有意差なし」を「差がない」と読み替えないことが、この試験でも一番の落とし穴。</a:t>
            </a:r>
            <a:endParaRPr lang="en-US" sz="11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LIMITATIONS  ─  COMMON CRITICISMS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よくある批判と、そこへの答え</a:t>
            </a:r>
            <a:endParaRPr lang="en-US" sz="2400" dirty="0"/>
          </a:p>
        </p:txBody>
      </p:sp>
      <p:sp>
        <p:nvSpPr>
          <p:cNvPr id="5" name="Shape 2"/>
          <p:cNvSpPr/>
          <p:nvPr/>
        </p:nvSpPr>
        <p:spPr>
          <a:xfrm>
            <a:off x="640080" y="178308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892808"/>
            <a:ext cx="10149840" cy="45720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「結局は利尿薬を強めただけでは」</a:t>
            </a:r>
            <a:endParaRPr lang="en-US" sz="1400" dirty="0"/>
          </a:p>
        </p:txBody>
      </p:sp>
      <p:sp>
        <p:nvSpPr>
          <p:cNvPr id="7" name="Text 4"/>
          <p:cNvSpPr/>
          <p:nvPr/>
        </p:nvSpPr>
        <p:spPr>
          <a:xfrm>
            <a:off x="960120" y="2377440"/>
            <a:ext cx="10149840" cy="6400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利尿薬の内服の有無で効果は変わらず（交互作用のP値は有意でない）、</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全死亡と突然死まで動いている。利尿だけでは説明しにくい</a:t>
            </a:r>
            <a:endParaRPr lang="en-US" sz="1150" dirty="0"/>
          </a:p>
        </p:txBody>
      </p:sp>
      <p:sp>
        <p:nvSpPr>
          <p:cNvPr id="8" name="Shape 5"/>
          <p:cNvSpPr/>
          <p:nvPr/>
        </p:nvSpPr>
        <p:spPr>
          <a:xfrm>
            <a:off x="640080" y="32461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9" name="Text 6"/>
          <p:cNvSpPr/>
          <p:nvPr/>
        </p:nvSpPr>
        <p:spPr>
          <a:xfrm>
            <a:off x="960120" y="3355848"/>
            <a:ext cx="10149840" cy="45720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「糖尿病がない人に本当に効くのか」</a:t>
            </a:r>
            <a:endParaRPr lang="en-US" sz="1400" dirty="0"/>
          </a:p>
        </p:txBody>
      </p:sp>
      <p:sp>
        <p:nvSpPr>
          <p:cNvPr id="10" name="Text 7"/>
          <p:cNvSpPr/>
          <p:nvPr/>
        </p:nvSpPr>
        <p:spPr>
          <a:xfrm>
            <a:off x="960120" y="3840480"/>
            <a:ext cx="10149840" cy="6400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HbA1cが5.7%未満の857例でもHR 0.67（95%CI 0.47〜0.96）。</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血糖が高くない人でも同じ方向に出ている</a:t>
            </a:r>
            <a:endParaRPr lang="en-US" sz="1150" dirty="0"/>
          </a:p>
        </p:txBody>
      </p:sp>
      <p:sp>
        <p:nvSpPr>
          <p:cNvPr id="11" name="Shape 8"/>
          <p:cNvSpPr/>
          <p:nvPr/>
        </p:nvSpPr>
        <p:spPr>
          <a:xfrm>
            <a:off x="640080" y="47091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Text 9"/>
          <p:cNvSpPr/>
          <p:nvPr/>
        </p:nvSpPr>
        <p:spPr>
          <a:xfrm>
            <a:off x="960120" y="4818888"/>
            <a:ext cx="10149840" cy="457200"/>
          </a:xfrm>
          <a:prstGeom prst="rect">
            <a:avLst/>
          </a:prstGeom>
          <a:noFill/>
          <a:ln/>
        </p:spPr>
        <p:txBody>
          <a:bodyPr wrap="square" lIns="0" tIns="0" rIns="0" bIns="0" rtlCol="0" anchor="ctr"/>
          <a:lstStyle/>
          <a:p>
            <a:pPr indent="0" marL="0">
              <a:buNone/>
            </a:pPr>
            <a:r>
              <a:rPr lang="en-US" sz="1400" b="1" dirty="0">
                <a:solidFill>
                  <a:srgbClr val="FFC46B"/>
                </a:solidFill>
                <a:latin typeface="Meiryo" pitchFamily="34" charset="0"/>
                <a:ea typeface="Meiryo" pitchFamily="34" charset="-122"/>
                <a:cs typeface="Meiryo" pitchFamily="34" charset="-120"/>
              </a:rPr>
              <a:t>「1年半の結果を一生の話にしていないか」</a:t>
            </a:r>
            <a:endParaRPr lang="en-US" sz="1400" dirty="0"/>
          </a:p>
        </p:txBody>
      </p:sp>
      <p:sp>
        <p:nvSpPr>
          <p:cNvPr id="13" name="Text 10"/>
          <p:cNvSpPr/>
          <p:nvPr/>
        </p:nvSpPr>
        <p:spPr>
          <a:xfrm>
            <a:off x="960120" y="5303520"/>
            <a:ext cx="10149840" cy="6400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正しい指摘。DELIVERの2.3年や5試験のメタ解析までは確かめられているが、</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5年10年の予後はまだ誰も示していない</a:t>
            </a:r>
            <a:endParaRPr lang="en-US" sz="1150" dirty="0"/>
          </a:p>
        </p:txBody>
      </p:sp>
      <p:sp>
        <p:nvSpPr>
          <p:cNvPr id="14" name="Shape 11"/>
          <p:cNvSpPr/>
          <p:nvPr/>
        </p:nvSpPr>
        <p:spPr>
          <a:xfrm>
            <a:off x="640080" y="6217920"/>
            <a:ext cx="0" cy="0"/>
          </a:xfrm>
          <a:prstGeom prst="roundRect">
            <a:avLst>
              <a:gd name="adj" fmla="val Infinity"/>
            </a:avLst>
          </a:prstGeom>
          <a:solidFill>
            <a:srgbClr val="16222F"/>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5" name="Text 1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3つ目には反論しないほうがよい。時間軸の限界は、この試験の設計そのものだから。</a:t>
            </a:r>
            <a:endParaRPr lang="en-US" sz="11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0A0F16"/>
        </a:solidFill>
      </p:bgPr>
    </p:bg>
    <p:spTree>
      <p:nvGrpSpPr>
        <p:cNvPr id="1" name=""/>
        <p:cNvGrpSpPr/>
        <p:nvPr/>
      </p:nvGrpSpPr>
      <p:grpSpPr>
        <a:xfrm>
          <a:off x="0" y="0"/>
          <a:ext cx="0" cy="0"/>
          <a:chOff x="0" y="0"/>
          <a:chExt cx="0" cy="0"/>
        </a:xfrm>
      </p:grpSpPr>
      <p:pic>
        <p:nvPicPr>
          <p:cNvPr id="2" name="Image 0" descr="d_bg.jp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SECTION 06</a:t>
            </a:r>
            <a:endParaRPr lang="en-US" sz="1100" dirty="0"/>
          </a:p>
        </p:txBody>
      </p:sp>
      <p:sp>
        <p:nvSpPr>
          <p:cNvPr id="4" name="Text 1"/>
          <p:cNvSpPr/>
          <p:nvPr/>
        </p:nvSpPr>
        <p:spPr>
          <a:xfrm>
            <a:off x="566928" y="1828800"/>
            <a:ext cx="4572000" cy="2103120"/>
          </a:xfrm>
          <a:prstGeom prst="rect">
            <a:avLst/>
          </a:prstGeom>
          <a:noFill/>
          <a:ln/>
        </p:spPr>
        <p:txBody>
          <a:bodyPr wrap="square" lIns="0" tIns="0" rIns="0" bIns="0" rtlCol="0" anchor="ctr"/>
          <a:lstStyle/>
          <a:p>
            <a:pPr indent="0" marL="0">
              <a:buNone/>
            </a:pPr>
            <a:r>
              <a:rPr lang="en-US" sz="15000" b="1" dirty="0">
                <a:solidFill>
                  <a:srgbClr val="F2F6FA">
                    <a:alpha val="78000"/>
                  </a:srgbClr>
                </a:solidFill>
                <a:latin typeface="Arial" pitchFamily="34" charset="0"/>
                <a:ea typeface="Arial" pitchFamily="34" charset="-122"/>
                <a:cs typeface="Arial" pitchFamily="34" charset="-120"/>
              </a:rPr>
              <a:t>06</a:t>
            </a:r>
            <a:endParaRPr lang="en-US" sz="15000" dirty="0"/>
          </a:p>
        </p:txBody>
      </p:sp>
      <p:sp>
        <p:nvSpPr>
          <p:cNvPr id="5" name="Text 2"/>
          <p:cNvSpPr/>
          <p:nvPr/>
        </p:nvSpPr>
        <p:spPr>
          <a:xfrm>
            <a:off x="658368" y="3977640"/>
            <a:ext cx="10972800" cy="731520"/>
          </a:xfrm>
          <a:prstGeom prst="rect">
            <a:avLst/>
          </a:prstGeom>
          <a:noFill/>
          <a:ln/>
        </p:spPr>
        <p:txBody>
          <a:bodyPr wrap="square" lIns="0" tIns="0" rIns="0" bIns="0" rtlCol="0" anchor="ctr"/>
          <a:lstStyle/>
          <a:p>
            <a:pPr indent="0" marL="0">
              <a:buNone/>
            </a:pPr>
            <a:r>
              <a:rPr lang="en-US" sz="3100" b="1" dirty="0">
                <a:solidFill>
                  <a:srgbClr val="F2F6FA"/>
                </a:solidFill>
                <a:latin typeface="Meiryo" pitchFamily="34" charset="0"/>
                <a:ea typeface="Meiryo" pitchFamily="34" charset="-122"/>
                <a:cs typeface="Meiryo" pitchFamily="34" charset="-120"/>
              </a:rPr>
              <a:t>Clinical ─ 明日の診療へ</a:t>
            </a:r>
            <a:endParaRPr lang="en-US" sz="3100" dirty="0"/>
          </a:p>
        </p:txBody>
      </p:sp>
      <p:sp>
        <p:nvSpPr>
          <p:cNvPr id="6" name="Text 3"/>
          <p:cNvSpPr/>
          <p:nvPr/>
        </p:nvSpPr>
        <p:spPr>
          <a:xfrm>
            <a:off x="676656" y="4709160"/>
            <a:ext cx="10972800" cy="457200"/>
          </a:xfrm>
          <a:prstGeom prst="rect">
            <a:avLst/>
          </a:prstGeom>
          <a:noFill/>
          <a:ln/>
        </p:spPr>
        <p:txBody>
          <a:bodyPr wrap="square" lIns="0" tIns="0" rIns="0" bIns="0" rtlCol="0" anchor="ctr"/>
          <a:lstStyle/>
          <a:p>
            <a:pPr indent="0" marL="0">
              <a:buNone/>
            </a:pPr>
            <a:r>
              <a:rPr lang="en-US" sz="1500" dirty="0">
                <a:solidFill>
                  <a:srgbClr val="FFC46B"/>
                </a:solidFill>
                <a:latin typeface="Meiryo" pitchFamily="34" charset="0"/>
                <a:ea typeface="Meiryo" pitchFamily="34" charset="-122"/>
                <a:cs typeface="Meiryo" pitchFamily="34" charset="-120"/>
              </a:rPr>
              <a:t>誰に・いつ・何を確認して始めるか</a:t>
            </a:r>
            <a:endParaRPr lang="en-US" sz="15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  WHO</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誰に出すか</a:t>
            </a:r>
            <a:endParaRPr lang="en-US" sz="2400" dirty="0"/>
          </a:p>
        </p:txBody>
      </p:sp>
      <p:sp>
        <p:nvSpPr>
          <p:cNvPr id="5" name="Shape 2"/>
          <p:cNvSpPr/>
          <p:nvPr/>
        </p:nvSpPr>
        <p:spPr>
          <a:xfrm>
            <a:off x="640080" y="1783080"/>
            <a:ext cx="5349240" cy="4114800"/>
          </a:xfrm>
          <a:prstGeom prst="roundRect">
            <a:avLst>
              <a:gd name="adj" fmla="val 2000"/>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603504" cy="603504"/>
          </a:xfrm>
          <a:prstGeom prst="ellipse">
            <a:avLst/>
          </a:prstGeom>
          <a:solidFill>
            <a:srgbClr val="13202F"/>
          </a:solidFill>
          <a:ln w="15875">
            <a:solidFill>
              <a:srgbClr val="4FE0A8"/>
            </a:solidFill>
            <a:prstDash val="solid"/>
          </a:ln>
        </p:spPr>
      </p:sp>
      <p:pic>
        <p:nvPicPr>
          <p:cNvPr id="7" name="Image 1" descr="ic_check.png">    </p:cNvPr>
          <p:cNvPicPr>
            <a:picLocks noChangeAspect="1"/>
          </p:cNvPicPr>
          <p:nvPr/>
        </p:nvPicPr>
        <p:blipFill>
          <a:blip r:embed="rId2"/>
          <a:stretch>
            <a:fillRect/>
          </a:stretch>
        </p:blipFill>
        <p:spPr>
          <a:xfrm>
            <a:off x="1077346" y="2220346"/>
            <a:ext cx="277612" cy="277612"/>
          </a:xfrm>
          <a:prstGeom prst="rect">
            <a:avLst/>
          </a:prstGeom>
        </p:spPr>
      </p:pic>
      <p:sp>
        <p:nvSpPr>
          <p:cNvPr id="8" name="Text 4"/>
          <p:cNvSpPr/>
          <p:nvPr/>
        </p:nvSpPr>
        <p:spPr>
          <a:xfrm>
            <a:off x="1691640" y="2212848"/>
            <a:ext cx="411480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試験の対象そのもの</a:t>
            </a:r>
            <a:endParaRPr lang="en-US" sz="1300" dirty="0"/>
          </a:p>
        </p:txBody>
      </p:sp>
      <p:sp>
        <p:nvSpPr>
          <p:cNvPr id="9" name="Text 5"/>
          <p:cNvSpPr/>
          <p:nvPr/>
        </p:nvSpPr>
        <p:spPr>
          <a:xfrm>
            <a:off x="960120" y="2834640"/>
            <a:ext cx="475488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症候性のHFrEF（NYHA II-IV）</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左室駆出率40%以下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NT-proBNPが上昇している</a:t>
            </a:r>
            <a:endParaRPr lang="en-US" sz="1250" dirty="0"/>
          </a:p>
          <a:p>
            <a:pPr marL="177800" indent="-177800">
              <a:lnSpc>
                <a:spcPct val="108000"/>
              </a:lnSpc>
              <a:spcAft>
                <a:spcPts val="700"/>
              </a:spcAft>
              <a:buSzPct val="100000"/>
              <a:buChar char="•"/>
            </a:pPr>
            <a:r>
              <a:rPr lang="en-US" sz="1250" dirty="0">
                <a:solidFill>
                  <a:srgbClr val="C3D0DC"/>
                </a:solidFill>
                <a:latin typeface="Meiryo" pitchFamily="34" charset="0"/>
                <a:ea typeface="Meiryo" pitchFamily="34" charset="-122"/>
                <a:cs typeface="Meiryo" pitchFamily="34" charset="-120"/>
              </a:rPr>
              <a:t>糖尿病の有無は問わない</a:t>
            </a:r>
            <a:endParaRPr lang="en-US" sz="1250" dirty="0"/>
          </a:p>
          <a:p>
            <a:pPr marL="177800" indent="-177800">
              <a:lnSpc>
                <a:spcPct val="108000"/>
              </a:lnSpc>
              <a:spcAft>
                <a:spcPts val="0"/>
              </a:spcAft>
              <a:buSzPct val="100000"/>
              <a:buChar char="•"/>
            </a:pPr>
            <a:r>
              <a:rPr lang="en-US" sz="1250" dirty="0">
                <a:solidFill>
                  <a:srgbClr val="C3D0DC"/>
                </a:solidFill>
                <a:latin typeface="Meiryo" pitchFamily="34" charset="0"/>
                <a:ea typeface="Meiryo" pitchFamily="34" charset="-122"/>
                <a:cs typeface="Meiryo" pitchFamily="34" charset="-120"/>
              </a:rPr>
              <a:t>高齢・腎機能低下・フレイルは</a:t>
            </a:r>
            <a:endParaRPr lang="en-US" sz="1250" dirty="0"/>
          </a:p>
          <a:p>
            <a:pPr marL="177800" indent="0">
              <a:lnSpc>
                <a:spcPct val="108000"/>
              </a:lnSpc>
              <a:spcAft>
                <a:spcPts val="0"/>
              </a:spcAft>
              <a:buSzPct val="100000"/>
              <a:buNone/>
            </a:pPr>
            <a:r>
              <a:rPr lang="en-US" sz="1250" dirty="0">
                <a:solidFill>
                  <a:srgbClr val="C3D0DC"/>
                </a:solidFill>
                <a:latin typeface="Meiryo" pitchFamily="34" charset="0"/>
                <a:ea typeface="Meiryo" pitchFamily="34" charset="-122"/>
                <a:cs typeface="Meiryo" pitchFamily="34" charset="-120"/>
              </a:rPr>
              <a:t>除外する理由にならない</a:t>
            </a:r>
            <a:endParaRPr lang="en-US" sz="1250" dirty="0"/>
          </a:p>
        </p:txBody>
      </p:sp>
      <p:sp>
        <p:nvSpPr>
          <p:cNvPr id="10" name="Shape 6"/>
          <p:cNvSpPr/>
          <p:nvPr/>
        </p:nvSpPr>
        <p:spPr>
          <a:xfrm>
            <a:off x="6172200" y="1783080"/>
            <a:ext cx="5349240" cy="4114800"/>
          </a:xfrm>
          <a:prstGeom prst="roundRect">
            <a:avLst>
              <a:gd name="adj" fmla="val 2000"/>
            </a:avLst>
          </a:prstGeom>
          <a:solidFill>
            <a:srgbClr val="16283A"/>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6446520" y="2057400"/>
            <a:ext cx="603504" cy="603504"/>
          </a:xfrm>
          <a:prstGeom prst="ellipse">
            <a:avLst/>
          </a:prstGeom>
          <a:solidFill>
            <a:srgbClr val="13202F"/>
          </a:solidFill>
          <a:ln w="15875">
            <a:solidFill>
              <a:srgbClr val="8FB0D6"/>
            </a:solidFill>
            <a:prstDash val="solid"/>
          </a:ln>
        </p:spPr>
      </p:sp>
      <p:pic>
        <p:nvPicPr>
          <p:cNvPr id="12" name="Image 2" descr="ic_route.png">    </p:cNvPr>
          <p:cNvPicPr>
            <a:picLocks noChangeAspect="1"/>
          </p:cNvPicPr>
          <p:nvPr/>
        </p:nvPicPr>
        <p:blipFill>
          <a:blip r:embed="rId3"/>
          <a:stretch>
            <a:fillRect/>
          </a:stretch>
        </p:blipFill>
        <p:spPr>
          <a:xfrm>
            <a:off x="6609466" y="2220346"/>
            <a:ext cx="277612" cy="277612"/>
          </a:xfrm>
          <a:prstGeom prst="rect">
            <a:avLst/>
          </a:prstGeom>
        </p:spPr>
      </p:pic>
      <p:sp>
        <p:nvSpPr>
          <p:cNvPr id="13" name="Text 8"/>
          <p:cNvSpPr/>
          <p:nvPr/>
        </p:nvSpPr>
        <p:spPr>
          <a:xfrm>
            <a:off x="7223760" y="2212848"/>
            <a:ext cx="411480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試験の外だが推奨はある</a:t>
            </a:r>
            <a:endParaRPr lang="en-US" sz="1300" dirty="0"/>
          </a:p>
        </p:txBody>
      </p:sp>
      <p:sp>
        <p:nvSpPr>
          <p:cNvPr id="14" name="Text 9"/>
          <p:cNvSpPr/>
          <p:nvPr/>
        </p:nvSpPr>
        <p:spPr>
          <a:xfrm>
            <a:off x="6492240" y="2834640"/>
            <a:ext cx="4754880" cy="292608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駆出率が40%を超える心不全</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（DELIVERとEMPEROR-Preserved、</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JCS/JHFS 2025でもクラスI）</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eGFRが25から30の慢性腎臓病</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（DAPA-CKDの範囲）</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いずれも根拠は本試験ではない</a:t>
            </a:r>
            <a:endParaRPr lang="en-US" sz="1200" dirty="0"/>
          </a:p>
        </p:txBody>
      </p:sp>
      <p:sp>
        <p:nvSpPr>
          <p:cNvPr id="15" name="Text 10"/>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「この人はDAPA-HFに入れたか」を最初に考えると、判断が速い。</a:t>
            </a:r>
            <a:endParaRPr lang="en-US" sz="11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  WHEN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いつ出すか</a:t>
            </a:r>
            <a:endParaRPr lang="en-US" sz="2400" dirty="0"/>
          </a:p>
        </p:txBody>
      </p:sp>
      <p:sp>
        <p:nvSpPr>
          <p:cNvPr id="5" name="Shape 2"/>
          <p:cNvSpPr/>
          <p:nvPr/>
        </p:nvSpPr>
        <p:spPr>
          <a:xfrm>
            <a:off x="640080"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566928" cy="566928"/>
          </a:xfrm>
          <a:prstGeom prst="ellipse">
            <a:avLst/>
          </a:prstGeom>
          <a:solidFill>
            <a:srgbClr val="13202F"/>
          </a:solidFill>
          <a:ln w="15875">
            <a:solidFill>
              <a:srgbClr val="4FE0A8"/>
            </a:solidFill>
            <a:prstDash val="solid"/>
          </a:ln>
        </p:spPr>
      </p:sp>
      <p:pic>
        <p:nvPicPr>
          <p:cNvPr id="7" name="Image 1" descr="ic_bolt.png">    </p:cNvPr>
          <p:cNvPicPr>
            <a:picLocks noChangeAspect="1"/>
          </p:cNvPicPr>
          <p:nvPr/>
        </p:nvPicPr>
        <p:blipFill>
          <a:blip r:embed="rId2"/>
          <a:stretch>
            <a:fillRect/>
          </a:stretch>
        </p:blipFill>
        <p:spPr>
          <a:xfrm>
            <a:off x="1067471" y="2210471"/>
            <a:ext cx="260787" cy="260787"/>
          </a:xfrm>
          <a:prstGeom prst="rect">
            <a:avLst/>
          </a:prstGeom>
        </p:spPr>
      </p:pic>
      <p:sp>
        <p:nvSpPr>
          <p:cNvPr id="8" name="Text 4"/>
          <p:cNvSpPr/>
          <p:nvPr/>
        </p:nvSpPr>
        <p:spPr>
          <a:xfrm>
            <a:off x="1645920" y="2194560"/>
            <a:ext cx="292608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早いほどよい</a:t>
            </a:r>
            <a:endParaRPr lang="en-US" sz="1300" dirty="0"/>
          </a:p>
        </p:txBody>
      </p:sp>
      <p:sp>
        <p:nvSpPr>
          <p:cNvPr id="9" name="Text 5"/>
          <p:cNvSpPr/>
          <p:nvPr/>
        </p:nvSpPr>
        <p:spPr>
          <a:xfrm>
            <a:off x="960120"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28日で差がついている</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「他の薬を目標量まで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上げてから」と待つ理由が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見当たらない</a:t>
            </a:r>
            <a:endParaRPr lang="en-US" sz="1200" dirty="0"/>
          </a:p>
        </p:txBody>
      </p:sp>
      <p:sp>
        <p:nvSpPr>
          <p:cNvPr id="10" name="Shape 6"/>
          <p:cNvSpPr/>
          <p:nvPr/>
        </p:nvSpPr>
        <p:spPr>
          <a:xfrm>
            <a:off x="4325112"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57400"/>
            <a:ext cx="566928" cy="566928"/>
          </a:xfrm>
          <a:prstGeom prst="ellipse">
            <a:avLst/>
          </a:prstGeom>
          <a:solidFill>
            <a:srgbClr val="13202F"/>
          </a:solidFill>
          <a:ln w="15875">
            <a:solidFill>
              <a:srgbClr val="FFC46B"/>
            </a:solidFill>
            <a:prstDash val="solid"/>
          </a:ln>
        </p:spPr>
      </p:sp>
      <p:pic>
        <p:nvPicPr>
          <p:cNvPr id="12" name="Image 2" descr="ic_route.png">    </p:cNvPr>
          <p:cNvPicPr>
            <a:picLocks noChangeAspect="1"/>
          </p:cNvPicPr>
          <p:nvPr/>
        </p:nvPicPr>
        <p:blipFill>
          <a:blip r:embed="rId3"/>
          <a:stretch>
            <a:fillRect/>
          </a:stretch>
        </p:blipFill>
        <p:spPr>
          <a:xfrm>
            <a:off x="4752503" y="2210471"/>
            <a:ext cx="260787" cy="260787"/>
          </a:xfrm>
          <a:prstGeom prst="rect">
            <a:avLst/>
          </a:prstGeom>
        </p:spPr>
      </p:pic>
      <p:sp>
        <p:nvSpPr>
          <p:cNvPr id="13" name="Text 8"/>
          <p:cNvSpPr/>
          <p:nvPr/>
        </p:nvSpPr>
        <p:spPr>
          <a:xfrm>
            <a:off x="5330952"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順番は問わない</a:t>
            </a:r>
            <a:endParaRPr lang="en-US" sz="1300" dirty="0"/>
          </a:p>
        </p:txBody>
      </p:sp>
      <p:sp>
        <p:nvSpPr>
          <p:cNvPr id="14" name="Text 9"/>
          <p:cNvSpPr/>
          <p:nvPr/>
        </p:nvSpPr>
        <p:spPr>
          <a:xfrm>
            <a:off x="4645152" y="2834640"/>
            <a:ext cx="3108960" cy="288036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ガイドラインも順序を</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決めていない</a:t>
            </a:r>
            <a:endParaRPr lang="en-US" sz="1200" dirty="0"/>
          </a:p>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同時併用でも順次開始でも</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よいと明記されている</a:t>
            </a:r>
            <a:endParaRPr lang="en-US" sz="1200" dirty="0"/>
          </a:p>
        </p:txBody>
      </p:sp>
      <p:sp>
        <p:nvSpPr>
          <p:cNvPr id="15" name="Shape 10"/>
          <p:cNvSpPr/>
          <p:nvPr/>
        </p:nvSpPr>
        <p:spPr>
          <a:xfrm>
            <a:off x="8010144" y="1783080"/>
            <a:ext cx="3529584" cy="4114800"/>
          </a:xfrm>
          <a:prstGeom prst="roundRect">
            <a:avLst>
              <a:gd name="adj" fmla="val 233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57400"/>
            <a:ext cx="566928" cy="566928"/>
          </a:xfrm>
          <a:prstGeom prst="ellipse">
            <a:avLst/>
          </a:prstGeom>
          <a:solidFill>
            <a:srgbClr val="13202F"/>
          </a:solidFill>
          <a:ln w="15875">
            <a:solidFill>
              <a:srgbClr val="8FB0D6"/>
            </a:solidFill>
            <a:prstDash val="solid"/>
          </a:ln>
        </p:spPr>
      </p:sp>
      <p:pic>
        <p:nvPicPr>
          <p:cNvPr id="17" name="Image 3" descr="ic_target.png">    </p:cNvPr>
          <p:cNvPicPr>
            <a:picLocks noChangeAspect="1"/>
          </p:cNvPicPr>
          <p:nvPr/>
        </p:nvPicPr>
        <p:blipFill>
          <a:blip r:embed="rId4"/>
          <a:stretch>
            <a:fillRect/>
          </a:stretch>
        </p:blipFill>
        <p:spPr>
          <a:xfrm>
            <a:off x="8437535" y="2210471"/>
            <a:ext cx="260787" cy="260787"/>
          </a:xfrm>
          <a:prstGeom prst="rect">
            <a:avLst/>
          </a:prstGeom>
        </p:spPr>
      </p:pic>
      <p:sp>
        <p:nvSpPr>
          <p:cNvPr id="18" name="Text 12"/>
          <p:cNvSpPr/>
          <p:nvPr/>
        </p:nvSpPr>
        <p:spPr>
          <a:xfrm>
            <a:off x="9015984" y="2194560"/>
            <a:ext cx="292608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高リスクほど先に</a:t>
            </a:r>
            <a:endParaRPr lang="en-US" sz="1300" dirty="0"/>
          </a:p>
        </p:txBody>
      </p:sp>
      <p:sp>
        <p:nvSpPr>
          <p:cNvPr id="19" name="Text 13"/>
          <p:cNvSpPr/>
          <p:nvPr/>
        </p:nvSpPr>
        <p:spPr>
          <a:xfrm>
            <a:off x="8330184" y="2834640"/>
            <a:ext cx="3108960" cy="2880360"/>
          </a:xfrm>
          <a:prstGeom prst="rect">
            <a:avLst/>
          </a:prstGeom>
          <a:noFill/>
          <a:ln/>
        </p:spPr>
        <p:txBody>
          <a:bodyPr wrap="square" lIns="0" tIns="0" rIns="0" bIns="0" rtlCol="0" anchor="t"/>
          <a:lstStyle/>
          <a:p>
            <a:pPr marL="177800" indent="-177800">
              <a:lnSpc>
                <a:spcPct val="108000"/>
              </a:lnSpc>
              <a:spcAft>
                <a:spcPts val="0"/>
              </a:spcAft>
              <a:buSzPct val="100000"/>
              <a:buChar char="•"/>
            </a:pPr>
            <a:r>
              <a:rPr lang="en-US" sz="1200" dirty="0">
                <a:solidFill>
                  <a:srgbClr val="C3D0DC"/>
                </a:solidFill>
                <a:latin typeface="Meiryo" pitchFamily="34" charset="0"/>
                <a:ea typeface="Meiryo" pitchFamily="34" charset="-122"/>
                <a:cs typeface="Meiryo" pitchFamily="34" charset="-120"/>
              </a:rPr>
              <a:t>1年以内に心不全入院が</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あった人は2年で</a:t>
            </a:r>
            <a:endParaRPr lang="en-US" sz="1200" dirty="0"/>
          </a:p>
          <a:p>
            <a:pPr marL="177800" indent="0">
              <a:lnSpc>
                <a:spcPct val="108000"/>
              </a:lnSpc>
              <a:spcAft>
                <a:spcPts val="0"/>
              </a:spcAft>
              <a:buSzPct val="100000"/>
              <a:buNone/>
            </a:pPr>
            <a:r>
              <a:rPr lang="en-US" sz="1200" dirty="0">
                <a:solidFill>
                  <a:srgbClr val="C3D0DC"/>
                </a:solidFill>
                <a:latin typeface="Meiryo" pitchFamily="34" charset="0"/>
                <a:ea typeface="Meiryo" pitchFamily="34" charset="-122"/>
                <a:cs typeface="Meiryo" pitchFamily="34" charset="-120"/>
              </a:rPr>
              <a:t>9.9ポイントの絶対差</a:t>
            </a:r>
            <a:endParaRPr lang="en-US" sz="1200" dirty="0"/>
          </a:p>
          <a:p>
            <a:pPr marL="177800" indent="-177800">
              <a:lnSpc>
                <a:spcPct val="108000"/>
              </a:lnSpc>
              <a:spcAft>
                <a:spcPts val="700"/>
              </a:spcAft>
              <a:buSzPct val="100000"/>
              <a:buChar char="•"/>
            </a:pPr>
            <a:r>
              <a:rPr lang="en-US" sz="1200" dirty="0">
                <a:solidFill>
                  <a:srgbClr val="C3D0DC"/>
                </a:solidFill>
                <a:latin typeface="Meiryo" pitchFamily="34" charset="0"/>
                <a:ea typeface="Meiryo" pitchFamily="34" charset="-122"/>
                <a:cs typeface="Meiryo" pitchFamily="34" charset="-120"/>
              </a:rPr>
              <a:t>フレイルでも絶対差は大きい</a:t>
            </a:r>
            <a:endParaRPr lang="en-US" sz="120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「4剤そろえてから増量」という順番は、SGLT2阻害薬が漸増不要だから成り立っている。</a:t>
            </a:r>
            <a:endParaRPr lang="en-US" sz="11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  BEFORE YOU START</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始める前に、何を見ておくか</a:t>
            </a:r>
            <a:endParaRPr lang="en-US" sz="2400" dirty="0"/>
          </a:p>
        </p:txBody>
      </p:sp>
      <p:sp>
        <p:nvSpPr>
          <p:cNvPr id="5" name="Shape 2"/>
          <p:cNvSpPr/>
          <p:nvPr/>
        </p:nvSpPr>
        <p:spPr>
          <a:xfrm>
            <a:off x="640080" y="1783080"/>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783080"/>
            <a:ext cx="2926080" cy="914400"/>
          </a:xfrm>
          <a:prstGeom prst="rect">
            <a:avLst/>
          </a:prstGeom>
          <a:noFill/>
          <a:ln/>
        </p:spPr>
        <p:txBody>
          <a:bodyPr wrap="square" lIns="0" tIns="0" rIns="0" bIns="0" rtlCol="0" anchor="ctr"/>
          <a:lstStyle/>
          <a:p>
            <a:pPr indent="0" marL="0">
              <a:lnSpc>
                <a:spcPct val="105000"/>
              </a:lnSpc>
              <a:buNone/>
            </a:pPr>
            <a:r>
              <a:rPr lang="en-US" sz="1350" b="1" dirty="0">
                <a:solidFill>
                  <a:srgbClr val="FFC46B"/>
                </a:solidFill>
                <a:latin typeface="Meiryo" pitchFamily="34" charset="0"/>
                <a:ea typeface="Meiryo" pitchFamily="34" charset="-122"/>
                <a:cs typeface="Meiryo" pitchFamily="34" charset="-120"/>
              </a:rPr>
              <a:t>収縮期血圧</a:t>
            </a:r>
            <a:endParaRPr lang="en-US" sz="1350" dirty="0"/>
          </a:p>
        </p:txBody>
      </p:sp>
      <p:sp>
        <p:nvSpPr>
          <p:cNvPr id="7" name="Text 4"/>
          <p:cNvSpPr/>
          <p:nvPr/>
        </p:nvSpPr>
        <p:spPr>
          <a:xfrm>
            <a:off x="4069080" y="1783080"/>
            <a:ext cx="2743200" cy="914400"/>
          </a:xfrm>
          <a:prstGeom prst="rect">
            <a:avLst/>
          </a:prstGeom>
          <a:noFill/>
          <a:ln/>
        </p:spPr>
        <p:txBody>
          <a:bodyPr wrap="square" lIns="0" tIns="0" rIns="0" bIns="0" rtlCol="0" anchor="ctr"/>
          <a:lstStyle/>
          <a:p>
            <a:pPr indent="0" marL="0">
              <a:buNone/>
            </a:pPr>
            <a:r>
              <a:rPr lang="en-US" sz="1500" b="1" dirty="0">
                <a:solidFill>
                  <a:srgbClr val="FFC46B"/>
                </a:solidFill>
                <a:latin typeface="Meiryo" pitchFamily="34" charset="0"/>
                <a:ea typeface="Meiryo" pitchFamily="34" charset="-122"/>
                <a:cs typeface="Meiryo" pitchFamily="34" charset="-120"/>
              </a:rPr>
              <a:t>95mmHg以上か</a:t>
            </a:r>
            <a:endParaRPr lang="en-US" sz="1500" dirty="0"/>
          </a:p>
        </p:txBody>
      </p:sp>
      <p:sp>
        <p:nvSpPr>
          <p:cNvPr id="8" name="Text 5"/>
          <p:cNvSpPr/>
          <p:nvPr/>
        </p:nvSpPr>
        <p:spPr>
          <a:xfrm>
            <a:off x="6995160" y="1783080"/>
            <a:ext cx="42519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95mmHg未満は試験の除外基準。</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低ければまず他剤の整理を考える</a:t>
            </a:r>
            <a:endParaRPr lang="en-US" sz="1150" dirty="0"/>
          </a:p>
        </p:txBody>
      </p:sp>
      <p:sp>
        <p:nvSpPr>
          <p:cNvPr id="9" name="Shape 6"/>
          <p:cNvSpPr/>
          <p:nvPr/>
        </p:nvSpPr>
        <p:spPr>
          <a:xfrm>
            <a:off x="640080" y="2816352"/>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60120" y="2816352"/>
            <a:ext cx="2926080" cy="914400"/>
          </a:xfrm>
          <a:prstGeom prst="rect">
            <a:avLst/>
          </a:prstGeom>
          <a:noFill/>
          <a:ln/>
        </p:spPr>
        <p:txBody>
          <a:bodyPr wrap="square" lIns="0" tIns="0" rIns="0" bIns="0" rtlCol="0" anchor="ctr"/>
          <a:lstStyle/>
          <a:p>
            <a:pPr indent="0" marL="0">
              <a:lnSpc>
                <a:spcPct val="105000"/>
              </a:lnSpc>
              <a:buNone/>
            </a:pPr>
            <a:r>
              <a:rPr lang="en-US" sz="1350" b="1" dirty="0">
                <a:solidFill>
                  <a:srgbClr val="FFC46B"/>
                </a:solidFill>
                <a:latin typeface="Meiryo" pitchFamily="34" charset="0"/>
                <a:ea typeface="Meiryo" pitchFamily="34" charset="-122"/>
                <a:cs typeface="Meiryo" pitchFamily="34" charset="-120"/>
              </a:rPr>
              <a:t>eGFR</a:t>
            </a:r>
            <a:endParaRPr lang="en-US" sz="1350" dirty="0"/>
          </a:p>
        </p:txBody>
      </p:sp>
      <p:sp>
        <p:nvSpPr>
          <p:cNvPr id="11" name="Text 8"/>
          <p:cNvSpPr/>
          <p:nvPr/>
        </p:nvSpPr>
        <p:spPr>
          <a:xfrm>
            <a:off x="4069080" y="2816352"/>
            <a:ext cx="2743200" cy="914400"/>
          </a:xfrm>
          <a:prstGeom prst="rect">
            <a:avLst/>
          </a:prstGeom>
          <a:noFill/>
          <a:ln/>
        </p:spPr>
        <p:txBody>
          <a:bodyPr wrap="square" lIns="0" tIns="0" rIns="0" bIns="0" rtlCol="0" anchor="ctr"/>
          <a:lstStyle/>
          <a:p>
            <a:pPr indent="0" marL="0">
              <a:buNone/>
            </a:pPr>
            <a:r>
              <a:rPr lang="en-US" sz="1500" b="1" dirty="0">
                <a:solidFill>
                  <a:srgbClr val="FFC46B"/>
                </a:solidFill>
                <a:latin typeface="Meiryo" pitchFamily="34" charset="0"/>
                <a:ea typeface="Meiryo" pitchFamily="34" charset="-122"/>
                <a:cs typeface="Meiryo" pitchFamily="34" charset="-120"/>
              </a:rPr>
              <a:t>30以上か</a:t>
            </a:r>
            <a:endParaRPr lang="en-US" sz="1500" dirty="0"/>
          </a:p>
        </p:txBody>
      </p:sp>
      <p:sp>
        <p:nvSpPr>
          <p:cNvPr id="12" name="Text 9"/>
          <p:cNvSpPr/>
          <p:nvPr/>
        </p:nvSpPr>
        <p:spPr>
          <a:xfrm>
            <a:off x="6995160" y="2816352"/>
            <a:ext cx="42519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30未満は試験の除外基準。</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心不全としての根拠はここまで</a:t>
            </a:r>
            <a:endParaRPr lang="en-US" sz="1150" dirty="0"/>
          </a:p>
        </p:txBody>
      </p:sp>
      <p:sp>
        <p:nvSpPr>
          <p:cNvPr id="13" name="Shape 10"/>
          <p:cNvSpPr/>
          <p:nvPr/>
        </p:nvSpPr>
        <p:spPr>
          <a:xfrm>
            <a:off x="640080" y="3849624"/>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60120" y="3849624"/>
            <a:ext cx="2926080" cy="914400"/>
          </a:xfrm>
          <a:prstGeom prst="rect">
            <a:avLst/>
          </a:prstGeom>
          <a:noFill/>
          <a:ln/>
        </p:spPr>
        <p:txBody>
          <a:bodyPr wrap="square" lIns="0" tIns="0" rIns="0" bIns="0" rtlCol="0" anchor="ctr"/>
          <a:lstStyle/>
          <a:p>
            <a:pPr indent="0" marL="0">
              <a:lnSpc>
                <a:spcPct val="105000"/>
              </a:lnSpc>
              <a:buNone/>
            </a:pPr>
            <a:r>
              <a:rPr lang="en-US" sz="1350" b="1" dirty="0">
                <a:solidFill>
                  <a:srgbClr val="FFC46B"/>
                </a:solidFill>
                <a:latin typeface="Meiryo" pitchFamily="34" charset="0"/>
                <a:ea typeface="Meiryo" pitchFamily="34" charset="-122"/>
                <a:cs typeface="Meiryo" pitchFamily="34" charset="-120"/>
              </a:rPr>
              <a:t>体液量と利尿薬</a:t>
            </a:r>
            <a:endParaRPr lang="en-US" sz="1350" dirty="0"/>
          </a:p>
        </p:txBody>
      </p:sp>
      <p:sp>
        <p:nvSpPr>
          <p:cNvPr id="15" name="Text 12"/>
          <p:cNvSpPr/>
          <p:nvPr/>
        </p:nvSpPr>
        <p:spPr>
          <a:xfrm>
            <a:off x="4069080" y="3849624"/>
            <a:ext cx="2743200" cy="914400"/>
          </a:xfrm>
          <a:prstGeom prst="rect">
            <a:avLst/>
          </a:prstGeom>
          <a:noFill/>
          <a:ln/>
        </p:spPr>
        <p:txBody>
          <a:bodyPr wrap="square" lIns="0" tIns="0" rIns="0" bIns="0" rtlCol="0" anchor="ctr"/>
          <a:lstStyle/>
          <a:p>
            <a:pPr indent="0" marL="0">
              <a:buNone/>
            </a:pPr>
            <a:r>
              <a:rPr lang="en-US" sz="1500" b="1" dirty="0">
                <a:solidFill>
                  <a:srgbClr val="FFC46B"/>
                </a:solidFill>
                <a:latin typeface="Meiryo" pitchFamily="34" charset="0"/>
                <a:ea typeface="Meiryo" pitchFamily="34" charset="-122"/>
                <a:cs typeface="Meiryo" pitchFamily="34" charset="-120"/>
              </a:rPr>
              <a:t>脱水になっていないか</a:t>
            </a:r>
            <a:endParaRPr lang="en-US" sz="1500" dirty="0"/>
          </a:p>
        </p:txBody>
      </p:sp>
      <p:sp>
        <p:nvSpPr>
          <p:cNvPr id="16" name="Text 13"/>
          <p:cNvSpPr/>
          <p:nvPr/>
        </p:nvSpPr>
        <p:spPr>
          <a:xfrm>
            <a:off x="6995160" y="3849624"/>
            <a:ext cx="42519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浸透圧利尿が加わる。</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すでに絞りすぎている人では利尿薬の調整を先に</a:t>
            </a:r>
            <a:endParaRPr lang="en-US" sz="1150" dirty="0"/>
          </a:p>
        </p:txBody>
      </p:sp>
      <p:sp>
        <p:nvSpPr>
          <p:cNvPr id="17" name="Shape 14"/>
          <p:cNvSpPr/>
          <p:nvPr/>
        </p:nvSpPr>
        <p:spPr>
          <a:xfrm>
            <a:off x="640080" y="4882896"/>
            <a:ext cx="10881360" cy="914400"/>
          </a:xfrm>
          <a:prstGeom prst="roundRect">
            <a:avLst>
              <a:gd name="adj" fmla="val 900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60120" y="4882896"/>
            <a:ext cx="2926080" cy="914400"/>
          </a:xfrm>
          <a:prstGeom prst="rect">
            <a:avLst/>
          </a:prstGeom>
          <a:noFill/>
          <a:ln/>
        </p:spPr>
        <p:txBody>
          <a:bodyPr wrap="square" lIns="0" tIns="0" rIns="0" bIns="0" rtlCol="0" anchor="ctr"/>
          <a:lstStyle/>
          <a:p>
            <a:pPr indent="0" marL="0">
              <a:lnSpc>
                <a:spcPct val="105000"/>
              </a:lnSpc>
              <a:buNone/>
            </a:pPr>
            <a:r>
              <a:rPr lang="en-US" sz="1350" b="1" dirty="0">
                <a:solidFill>
                  <a:srgbClr val="FF6B6B"/>
                </a:solidFill>
                <a:latin typeface="Meiryo" pitchFamily="34" charset="0"/>
                <a:ea typeface="Meiryo" pitchFamily="34" charset="-122"/>
                <a:cs typeface="Meiryo" pitchFamily="34" charset="-120"/>
              </a:rPr>
              <a:t>尿路性器の症状と感染</a:t>
            </a:r>
            <a:endParaRPr lang="en-US" sz="1350" dirty="0"/>
          </a:p>
        </p:txBody>
      </p:sp>
      <p:sp>
        <p:nvSpPr>
          <p:cNvPr id="19" name="Text 16"/>
          <p:cNvSpPr/>
          <p:nvPr/>
        </p:nvSpPr>
        <p:spPr>
          <a:xfrm>
            <a:off x="4069080" y="4882896"/>
            <a:ext cx="2743200" cy="914400"/>
          </a:xfrm>
          <a:prstGeom prst="rect">
            <a:avLst/>
          </a:prstGeom>
          <a:noFill/>
          <a:ln/>
        </p:spPr>
        <p:txBody>
          <a:bodyPr wrap="square" lIns="0" tIns="0" rIns="0" bIns="0" rtlCol="0" anchor="ctr"/>
          <a:lstStyle/>
          <a:p>
            <a:pPr indent="0" marL="0">
              <a:buNone/>
            </a:pPr>
            <a:r>
              <a:rPr lang="en-US" sz="1500" b="1" dirty="0">
                <a:solidFill>
                  <a:srgbClr val="FF6B6B"/>
                </a:solidFill>
                <a:latin typeface="Meiryo" pitchFamily="34" charset="0"/>
                <a:ea typeface="Meiryo" pitchFamily="34" charset="-122"/>
                <a:cs typeface="Meiryo" pitchFamily="34" charset="-120"/>
              </a:rPr>
              <a:t>活動性の感染がないか</a:t>
            </a:r>
            <a:endParaRPr lang="en-US" sz="1500" dirty="0"/>
          </a:p>
        </p:txBody>
      </p:sp>
      <p:sp>
        <p:nvSpPr>
          <p:cNvPr id="20" name="Text 17"/>
          <p:cNvSpPr/>
          <p:nvPr/>
        </p:nvSpPr>
        <p:spPr>
          <a:xfrm>
            <a:off x="6995160" y="4882896"/>
            <a:ext cx="4251960" cy="914400"/>
          </a:xfrm>
          <a:prstGeom prst="rect">
            <a:avLst/>
          </a:prstGeom>
          <a:noFill/>
          <a:ln/>
        </p:spPr>
        <p:txBody>
          <a:bodyPr wrap="square" lIns="0" tIns="0" rIns="0" bIns="0" rtlCol="0" anchor="ctr"/>
          <a:lstStyle/>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DAPA-HFの抄録に頻度の記載はないが、</a:t>
            </a:r>
            <a:endParaRPr lang="en-US" sz="1150" dirty="0"/>
          </a:p>
          <a:p>
            <a:pPr indent="0" marL="0">
              <a:lnSpc>
                <a:spcPct val="105000"/>
              </a:lnSpc>
              <a:buNone/>
            </a:pPr>
            <a:r>
              <a:rPr lang="en-US" sz="1150" dirty="0">
                <a:solidFill>
                  <a:srgbClr val="C3D0DC"/>
                </a:solidFill>
                <a:latin typeface="Meiryo" pitchFamily="34" charset="0"/>
                <a:ea typeface="Meiryo" pitchFamily="34" charset="-122"/>
                <a:cs typeface="Meiryo" pitchFamily="34" charset="-120"/>
              </a:rPr>
              <a:t>クラスとしては既知の有害事象</a:t>
            </a:r>
            <a:endParaRPr lang="en-US" sz="1150" dirty="0"/>
          </a:p>
        </p:txBody>
      </p:sp>
      <p:sp>
        <p:nvSpPr>
          <p:cNvPr id="21" name="Text 18"/>
          <p:cNvSpPr/>
          <p:nvPr/>
        </p:nvSpPr>
        <p:spPr>
          <a:xfrm>
            <a:off x="658368" y="5852160"/>
            <a:ext cx="10881360" cy="365760"/>
          </a:xfrm>
          <a:prstGeom prst="rect">
            <a:avLst/>
          </a:prstGeom>
          <a:noFill/>
          <a:ln/>
        </p:spPr>
        <p:txBody>
          <a:bodyPr wrap="square" lIns="0" tIns="0" rIns="0" bIns="0" rtlCol="0" anchor="ctr"/>
          <a:lstStyle/>
          <a:p>
            <a:pPr indent="0" marL="0">
              <a:buNone/>
            </a:pPr>
            <a:r>
              <a:rPr lang="en-US" sz="1100" dirty="0">
                <a:solidFill>
                  <a:srgbClr val="8195A9"/>
                </a:solidFill>
                <a:latin typeface="Meiryo" pitchFamily="34" charset="0"/>
                <a:ea typeface="Meiryo" pitchFamily="34" charset="-122"/>
                <a:cs typeface="Meiryo" pitchFamily="34" charset="-120"/>
              </a:rPr>
              <a:t>本スライドの上2つは本試験の除外基準そのもの。下2つはSGLT2阻害薬のクラスとして知られている注意点</a:t>
            </a:r>
            <a:endParaRPr lang="en-US" sz="1100" dirty="0"/>
          </a:p>
        </p:txBody>
      </p:sp>
      <p:sp>
        <p:nvSpPr>
          <p:cNvPr id="22" name="Text 19"/>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禁忌を探すのではなく、開始できない理由がないことを確認する順番で考える。</a:t>
            </a:r>
            <a:endParaRPr lang="en-US" sz="11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  AFTER YOU START</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始めたあと、何を見るか</a:t>
            </a:r>
            <a:endParaRPr lang="en-US" sz="2400" dirty="0"/>
          </a:p>
        </p:txBody>
      </p:sp>
      <p:sp>
        <p:nvSpPr>
          <p:cNvPr id="5" name="Shape 2"/>
          <p:cNvSpPr/>
          <p:nvPr/>
        </p:nvSpPr>
        <p:spPr>
          <a:xfrm>
            <a:off x="640080" y="1783080"/>
            <a:ext cx="10881360" cy="1737360"/>
          </a:xfrm>
          <a:prstGeom prst="roundRect">
            <a:avLst>
              <a:gd name="adj" fmla="val 4737"/>
            </a:avLst>
          </a:prstGeom>
          <a:solidFill>
            <a:srgbClr val="163427"/>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60120" y="2148840"/>
            <a:ext cx="603504" cy="603504"/>
          </a:xfrm>
          <a:prstGeom prst="ellipse">
            <a:avLst/>
          </a:prstGeom>
          <a:solidFill>
            <a:srgbClr val="13202F"/>
          </a:solidFill>
          <a:ln w="15875">
            <a:solidFill>
              <a:srgbClr val="4FE0A8"/>
            </a:solidFill>
            <a:prstDash val="solid"/>
          </a:ln>
        </p:spPr>
      </p:sp>
      <p:pic>
        <p:nvPicPr>
          <p:cNvPr id="7" name="Image 1" descr="ic_gauge.png">    </p:cNvPr>
          <p:cNvPicPr>
            <a:picLocks noChangeAspect="1"/>
          </p:cNvPicPr>
          <p:nvPr/>
        </p:nvPicPr>
        <p:blipFill>
          <a:blip r:embed="rId2"/>
          <a:stretch>
            <a:fillRect/>
          </a:stretch>
        </p:blipFill>
        <p:spPr>
          <a:xfrm>
            <a:off x="1123066" y="2311786"/>
            <a:ext cx="277612" cy="277612"/>
          </a:xfrm>
          <a:prstGeom prst="rect">
            <a:avLst/>
          </a:prstGeom>
        </p:spPr>
      </p:pic>
      <p:sp>
        <p:nvSpPr>
          <p:cNvPr id="8" name="Text 4"/>
          <p:cNvSpPr/>
          <p:nvPr/>
        </p:nvSpPr>
        <p:spPr>
          <a:xfrm>
            <a:off x="1783080" y="1783080"/>
            <a:ext cx="9418320" cy="1737360"/>
          </a:xfrm>
          <a:prstGeom prst="rect">
            <a:avLst/>
          </a:prstGeom>
          <a:noFill/>
          <a:ln/>
        </p:spPr>
        <p:txBody>
          <a:bodyPr wrap="square" lIns="0" tIns="0" rIns="0" bIns="0" rtlCol="0" anchor="ctr"/>
          <a:lstStyle/>
          <a:p>
            <a:pPr indent="0" marL="0">
              <a:lnSpc>
                <a:spcPct val="115000"/>
              </a:lnSpc>
              <a:buNone/>
            </a:pPr>
            <a:r>
              <a:rPr lang="en-US" sz="1500" b="1" dirty="0">
                <a:solidFill>
                  <a:srgbClr val="4FE0A8"/>
                </a:solidFill>
                <a:latin typeface="Meiryo" pitchFamily="34" charset="0"/>
                <a:ea typeface="Meiryo" pitchFamily="34" charset="-122"/>
                <a:cs typeface="Meiryo" pitchFamily="34" charset="-120"/>
              </a:rPr>
              <a:t>2週間でeGFRが10%程度下がるのは、38.2%で起こる想定内の反応。</a:t>
            </a:r>
            <a:endParaRPr lang="en-US" sz="1500" dirty="0"/>
          </a:p>
          <a:p>
            <a:pPr indent="0" marL="0">
              <a:lnSpc>
                <a:spcPct val="115000"/>
              </a:lnSpc>
              <a:buNone/>
            </a:pPr>
            <a:r>
              <a:rPr lang="en-US" sz="1500" b="1" dirty="0">
                <a:solidFill>
                  <a:srgbClr val="4FE0A8"/>
                </a:solidFill>
                <a:latin typeface="Meiryo" pitchFamily="34" charset="0"/>
                <a:ea typeface="Meiryo" pitchFamily="34" charset="-122"/>
                <a:cs typeface="Meiryo" pitchFamily="34" charset="-120"/>
              </a:rPr>
              <a:t>この初期低下があった人のほうが、むしろその後の予後は良かった（HR 0.73）</a:t>
            </a:r>
            <a:endParaRPr lang="en-US" sz="1500" dirty="0"/>
          </a:p>
        </p:txBody>
      </p:sp>
      <p:sp>
        <p:nvSpPr>
          <p:cNvPr id="9" name="Shape 5"/>
          <p:cNvSpPr/>
          <p:nvPr/>
        </p:nvSpPr>
        <p:spPr>
          <a:xfrm>
            <a:off x="640080" y="3749040"/>
            <a:ext cx="3538728" cy="2148840"/>
          </a:xfrm>
          <a:prstGeom prst="roundRect">
            <a:avLst>
              <a:gd name="adj" fmla="val 383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6"/>
          <p:cNvSpPr/>
          <p:nvPr/>
        </p:nvSpPr>
        <p:spPr>
          <a:xfrm>
            <a:off x="960120" y="3977640"/>
            <a:ext cx="310896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止めなくてよいもの</a:t>
            </a:r>
            <a:endParaRPr lang="en-US" sz="1300" dirty="0"/>
          </a:p>
        </p:txBody>
      </p:sp>
      <p:sp>
        <p:nvSpPr>
          <p:cNvPr id="11" name="Text 7"/>
          <p:cNvSpPr/>
          <p:nvPr/>
        </p:nvSpPr>
        <p:spPr>
          <a:xfrm>
            <a:off x="960120" y="4434840"/>
            <a:ext cx="3108960" cy="137160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10%前後のeGFR低下</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その後の傾きはむしろ</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ゆるやかになる</a:t>
            </a:r>
            <a:endParaRPr lang="en-US" sz="1150" dirty="0"/>
          </a:p>
        </p:txBody>
      </p:sp>
      <p:sp>
        <p:nvSpPr>
          <p:cNvPr id="12" name="Shape 8"/>
          <p:cNvSpPr/>
          <p:nvPr/>
        </p:nvSpPr>
        <p:spPr>
          <a:xfrm>
            <a:off x="4325112" y="3749040"/>
            <a:ext cx="3538728" cy="2148840"/>
          </a:xfrm>
          <a:prstGeom prst="roundRect">
            <a:avLst>
              <a:gd name="adj" fmla="val 383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3" name="Text 9"/>
          <p:cNvSpPr/>
          <p:nvPr/>
        </p:nvSpPr>
        <p:spPr>
          <a:xfrm>
            <a:off x="4645152" y="3977640"/>
            <a:ext cx="310896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立ち止まって考えるもの</a:t>
            </a:r>
            <a:endParaRPr lang="en-US" sz="1300" dirty="0"/>
          </a:p>
        </p:txBody>
      </p:sp>
      <p:sp>
        <p:nvSpPr>
          <p:cNvPr id="14" name="Text 10"/>
          <p:cNvSpPr/>
          <p:nvPr/>
        </p:nvSpPr>
        <p:spPr>
          <a:xfrm>
            <a:off x="4645152" y="4434840"/>
            <a:ext cx="3108960" cy="137160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30%を超える低下</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（実薬群でも3.4%と少ない）</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起立時のふらつきや脱水</a:t>
            </a:r>
            <a:endParaRPr lang="en-US" sz="1150" dirty="0"/>
          </a:p>
        </p:txBody>
      </p:sp>
      <p:sp>
        <p:nvSpPr>
          <p:cNvPr id="15" name="Shape 11"/>
          <p:cNvSpPr/>
          <p:nvPr/>
        </p:nvSpPr>
        <p:spPr>
          <a:xfrm>
            <a:off x="8010144" y="3749040"/>
            <a:ext cx="3529584" cy="2148840"/>
          </a:xfrm>
          <a:prstGeom prst="roundRect">
            <a:avLst>
              <a:gd name="adj" fmla="val 3830"/>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Text 12"/>
          <p:cNvSpPr/>
          <p:nvPr/>
        </p:nvSpPr>
        <p:spPr>
          <a:xfrm>
            <a:off x="8330184" y="3977640"/>
            <a:ext cx="3108960" cy="310896"/>
          </a:xfrm>
          <a:prstGeom prst="rect">
            <a:avLst/>
          </a:prstGeom>
          <a:noFill/>
          <a:ln/>
        </p:spPr>
        <p:txBody>
          <a:bodyPr wrap="square" lIns="0" tIns="0" rIns="0" bIns="0" rtlCol="0" anchor="ctr"/>
          <a:lstStyle/>
          <a:p>
            <a:pPr indent="0" marL="0">
              <a:buNone/>
            </a:pPr>
            <a:r>
              <a:rPr lang="en-US" sz="1300" b="1" spc="100" kern="0" dirty="0">
                <a:solidFill>
                  <a:srgbClr val="8FB0D6"/>
                </a:solidFill>
                <a:latin typeface="Meiryo" pitchFamily="34" charset="0"/>
                <a:ea typeface="Meiryo" pitchFamily="34" charset="-122"/>
                <a:cs typeface="Meiryo" pitchFamily="34" charset="-120"/>
              </a:rPr>
              <a:t>患者に伝えておくもの</a:t>
            </a:r>
            <a:endParaRPr lang="en-US" sz="1300" dirty="0"/>
          </a:p>
        </p:txBody>
      </p:sp>
      <p:sp>
        <p:nvSpPr>
          <p:cNvPr id="17" name="Text 13"/>
          <p:cNvSpPr/>
          <p:nvPr/>
        </p:nvSpPr>
        <p:spPr>
          <a:xfrm>
            <a:off x="8330184" y="4434840"/>
            <a:ext cx="3108960" cy="137160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尿の回数が増えること</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陰部の清潔を保つこと</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体調不良で食べられない日</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の相談先</a:t>
            </a:r>
            <a:endParaRPr lang="en-US" sz="1150" dirty="0"/>
          </a:p>
        </p:txBody>
      </p:sp>
      <p:sp>
        <p:nvSpPr>
          <p:cNvPr id="18"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Adamson C, et al. Circulation 2022;146:438-449</a:t>
            </a:r>
            <a:endParaRPr lang="en-US" sz="11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  BE CAREFUL</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日本で、とくに慎重に考える例</a:t>
            </a:r>
            <a:endParaRPr lang="en-US" sz="2400" dirty="0"/>
          </a:p>
        </p:txBody>
      </p:sp>
      <p:sp>
        <p:nvSpPr>
          <p:cNvPr id="5" name="Shape 2"/>
          <p:cNvSpPr/>
          <p:nvPr/>
        </p:nvSpPr>
        <p:spPr>
          <a:xfrm>
            <a:off x="640080" y="18745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32688" y="2203704"/>
            <a:ext cx="640080" cy="640080"/>
          </a:xfrm>
          <a:prstGeom prst="ellipse">
            <a:avLst/>
          </a:prstGeom>
          <a:solidFill>
            <a:srgbClr val="13202F"/>
          </a:solidFill>
          <a:ln w="15875">
            <a:solidFill>
              <a:srgbClr val="FFC46B"/>
            </a:solidFill>
            <a:prstDash val="solid"/>
          </a:ln>
        </p:spPr>
      </p:sp>
      <p:pic>
        <p:nvPicPr>
          <p:cNvPr id="7" name="Image 1" descr="ic_users.png">    </p:cNvPr>
          <p:cNvPicPr>
            <a:picLocks noChangeAspect="1"/>
          </p:cNvPicPr>
          <p:nvPr/>
        </p:nvPicPr>
        <p:blipFill>
          <a:blip r:embed="rId2"/>
          <a:stretch>
            <a:fillRect/>
          </a:stretch>
        </p:blipFill>
        <p:spPr>
          <a:xfrm>
            <a:off x="1105510" y="2376526"/>
            <a:ext cx="294437" cy="294437"/>
          </a:xfrm>
          <a:prstGeom prst="rect">
            <a:avLst/>
          </a:prstGeom>
        </p:spPr>
      </p:pic>
      <p:sp>
        <p:nvSpPr>
          <p:cNvPr id="8" name="Text 4"/>
          <p:cNvSpPr/>
          <p:nvPr/>
        </p:nvSpPr>
        <p:spPr>
          <a:xfrm>
            <a:off x="1783080" y="203911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フレイルを合併している人</a:t>
            </a:r>
            <a:endParaRPr lang="en-US" sz="1450" dirty="0"/>
          </a:p>
        </p:txBody>
      </p:sp>
      <p:sp>
        <p:nvSpPr>
          <p:cNvPr id="9" name="Text 5"/>
          <p:cNvSpPr/>
          <p:nvPr/>
        </p:nvSpPr>
        <p:spPr>
          <a:xfrm>
            <a:off x="1783080" y="249631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ガイドラインは「日本人のフレイルの患者像が欧米とは大きく異なることをふまえると、投与は慎重にすることが妥当であろう」としている。一方で絶対的な利益は大きい</a:t>
            </a:r>
            <a:endParaRPr lang="en-US" sz="1100" dirty="0"/>
          </a:p>
        </p:txBody>
      </p:sp>
      <p:sp>
        <p:nvSpPr>
          <p:cNvPr id="10" name="Shape 6"/>
          <p:cNvSpPr/>
          <p:nvPr/>
        </p:nvSpPr>
        <p:spPr>
          <a:xfrm>
            <a:off x="640080" y="33375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932688" y="3666744"/>
            <a:ext cx="640080" cy="640080"/>
          </a:xfrm>
          <a:prstGeom prst="ellipse">
            <a:avLst/>
          </a:prstGeom>
          <a:solidFill>
            <a:srgbClr val="13202F"/>
          </a:solidFill>
          <a:ln w="15875">
            <a:solidFill>
              <a:srgbClr val="FF6B6B"/>
            </a:solidFill>
            <a:prstDash val="solid"/>
          </a:ln>
        </p:spPr>
      </p:sp>
      <p:pic>
        <p:nvPicPr>
          <p:cNvPr id="12" name="Image 2" descr="ic_warn.png">    </p:cNvPr>
          <p:cNvPicPr>
            <a:picLocks noChangeAspect="1"/>
          </p:cNvPicPr>
          <p:nvPr/>
        </p:nvPicPr>
        <p:blipFill>
          <a:blip r:embed="rId3"/>
          <a:stretch>
            <a:fillRect/>
          </a:stretch>
        </p:blipFill>
        <p:spPr>
          <a:xfrm>
            <a:off x="1105510" y="3839566"/>
            <a:ext cx="294437" cy="294437"/>
          </a:xfrm>
          <a:prstGeom prst="rect">
            <a:avLst/>
          </a:prstGeom>
        </p:spPr>
      </p:pic>
      <p:sp>
        <p:nvSpPr>
          <p:cNvPr id="13" name="Text 8"/>
          <p:cNvSpPr/>
          <p:nvPr/>
        </p:nvSpPr>
        <p:spPr>
          <a:xfrm>
            <a:off x="1783080" y="350215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低体重（BMI 20以下）の人</a:t>
            </a:r>
            <a:endParaRPr lang="en-US" sz="1450" dirty="0"/>
          </a:p>
        </p:txBody>
      </p:sp>
      <p:sp>
        <p:nvSpPr>
          <p:cNvPr id="14" name="Text 9"/>
          <p:cNvSpPr/>
          <p:nvPr/>
        </p:nvSpPr>
        <p:spPr>
          <a:xfrm>
            <a:off x="1783080" y="395935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ガイドラインが名指しで「日本人でとくに多いBMI 20以下のHFrEF患者におけるデータはない」としている。ここは推定で埋めず、慎重に判断する</a:t>
            </a:r>
            <a:endParaRPr lang="en-US" sz="1100" dirty="0"/>
          </a:p>
        </p:txBody>
      </p:sp>
      <p:sp>
        <p:nvSpPr>
          <p:cNvPr id="15" name="Shape 10"/>
          <p:cNvSpPr/>
          <p:nvPr/>
        </p:nvSpPr>
        <p:spPr>
          <a:xfrm>
            <a:off x="640080" y="480060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932688" y="5129784"/>
            <a:ext cx="640080" cy="640080"/>
          </a:xfrm>
          <a:prstGeom prst="ellipse">
            <a:avLst/>
          </a:prstGeom>
          <a:solidFill>
            <a:srgbClr val="13202F"/>
          </a:solidFill>
          <a:ln w="15875">
            <a:solidFill>
              <a:srgbClr val="FF6B6B"/>
            </a:solidFill>
            <a:prstDash val="solid"/>
          </a:ln>
        </p:spPr>
      </p:sp>
      <p:pic>
        <p:nvPicPr>
          <p:cNvPr id="17" name="Image 3" descr="ic_xmark.png">    </p:cNvPr>
          <p:cNvPicPr>
            <a:picLocks noChangeAspect="1"/>
          </p:cNvPicPr>
          <p:nvPr/>
        </p:nvPicPr>
        <p:blipFill>
          <a:blip r:embed="rId4"/>
          <a:stretch>
            <a:fillRect/>
          </a:stretch>
        </p:blipFill>
        <p:spPr>
          <a:xfrm>
            <a:off x="1105510" y="5302606"/>
            <a:ext cx="294437" cy="294437"/>
          </a:xfrm>
          <a:prstGeom prst="rect">
            <a:avLst/>
          </a:prstGeom>
        </p:spPr>
      </p:pic>
      <p:sp>
        <p:nvSpPr>
          <p:cNvPr id="18" name="Text 12"/>
          <p:cNvSpPr/>
          <p:nvPr/>
        </p:nvSpPr>
        <p:spPr>
          <a:xfrm>
            <a:off x="1783080" y="4965192"/>
            <a:ext cx="9509760" cy="457200"/>
          </a:xfrm>
          <a:prstGeom prst="rect">
            <a:avLst/>
          </a:prstGeom>
          <a:noFill/>
          <a:ln/>
        </p:spPr>
        <p:txBody>
          <a:bodyPr wrap="square" lIns="0" tIns="0" rIns="0" bIns="0" rtlCol="0" anchor="ctr"/>
          <a:lstStyle/>
          <a:p>
            <a:pPr indent="0" marL="0">
              <a:buNone/>
            </a:pPr>
            <a:r>
              <a:rPr lang="en-US" sz="1450" b="1" dirty="0">
                <a:solidFill>
                  <a:srgbClr val="F2F6FA"/>
                </a:solidFill>
                <a:latin typeface="Meiryo" pitchFamily="34" charset="0"/>
                <a:ea typeface="Meiryo" pitchFamily="34" charset="-122"/>
                <a:cs typeface="Meiryo" pitchFamily="34" charset="-120"/>
              </a:rPr>
              <a:t>eGFR30未満・収縮期血圧95mmHg未満の人</a:t>
            </a:r>
            <a:endParaRPr lang="en-US" sz="1450" dirty="0"/>
          </a:p>
        </p:txBody>
      </p:sp>
      <p:sp>
        <p:nvSpPr>
          <p:cNvPr id="19" name="Text 13"/>
          <p:cNvSpPr/>
          <p:nvPr/>
        </p:nvSpPr>
        <p:spPr>
          <a:xfrm>
            <a:off x="1783080" y="5422392"/>
            <a:ext cx="9509760" cy="603504"/>
          </a:xfrm>
          <a:prstGeom prst="rect">
            <a:avLst/>
          </a:prstGeom>
          <a:noFill/>
          <a:ln/>
        </p:spPr>
        <p:txBody>
          <a:bodyPr wrap="square" lIns="0" tIns="0" rIns="0" bIns="0" rtlCol="0" anchor="ctr"/>
          <a:lstStyle/>
          <a:p>
            <a:pPr indent="0" marL="0">
              <a:lnSpc>
                <a:spcPct val="110000"/>
              </a:lnSpc>
              <a:buNone/>
            </a:pPr>
            <a:r>
              <a:rPr lang="en-US" sz="1100" dirty="0">
                <a:solidFill>
                  <a:srgbClr val="C3D0DC"/>
                </a:solidFill>
                <a:latin typeface="Meiryo" pitchFamily="34" charset="0"/>
                <a:ea typeface="Meiryo" pitchFamily="34" charset="-122"/>
                <a:cs typeface="Meiryo" pitchFamily="34" charset="-120"/>
              </a:rPr>
              <a:t>本試験の除外基準。心不全を理由とした投与の根拠は、この範囲の外にはない</a:t>
            </a:r>
            <a:endParaRPr lang="en-US" sz="110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出典: JCS/JHFS 2025年改訂版 心不全診療ガイドライン（PDF本文で確認）</a:t>
            </a:r>
            <a:endParaRPr lang="en-US" sz="11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  HOW TO EXPLAIN</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患者さんに、どう説明するか</a:t>
            </a:r>
            <a:endParaRPr lang="en-US" sz="2400" dirty="0"/>
          </a:p>
        </p:txBody>
      </p:sp>
      <p:sp>
        <p:nvSpPr>
          <p:cNvPr id="5" name="Shape 2"/>
          <p:cNvSpPr/>
          <p:nvPr/>
        </p:nvSpPr>
        <p:spPr>
          <a:xfrm>
            <a:off x="640080" y="178308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60120" y="1892808"/>
            <a:ext cx="10149840" cy="45720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「もともと糖尿病の薬ですよね」</a:t>
            </a:r>
            <a:endParaRPr lang="en-US" sz="1400" dirty="0"/>
          </a:p>
        </p:txBody>
      </p:sp>
      <p:sp>
        <p:nvSpPr>
          <p:cNvPr id="7" name="Text 4"/>
          <p:cNvSpPr/>
          <p:nvPr/>
        </p:nvSpPr>
        <p:spPr>
          <a:xfrm>
            <a:off x="960120" y="2377440"/>
            <a:ext cx="10149840" cy="6400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もとは血糖の薬ですが、心臓を守る働きが別にあることがわかりました。</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糖尿病のない方でも、心不全の悪化と死亡が減っています</a:t>
            </a:r>
            <a:endParaRPr lang="en-US" sz="1150" dirty="0"/>
          </a:p>
        </p:txBody>
      </p:sp>
      <p:sp>
        <p:nvSpPr>
          <p:cNvPr id="8" name="Shape 5"/>
          <p:cNvSpPr/>
          <p:nvPr/>
        </p:nvSpPr>
        <p:spPr>
          <a:xfrm>
            <a:off x="640080" y="324612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9" name="Text 6"/>
          <p:cNvSpPr/>
          <p:nvPr/>
        </p:nvSpPr>
        <p:spPr>
          <a:xfrm>
            <a:off x="960120" y="3355848"/>
            <a:ext cx="10149840" cy="457200"/>
          </a:xfrm>
          <a:prstGeom prst="rect">
            <a:avLst/>
          </a:prstGeom>
          <a:noFill/>
          <a:ln/>
        </p:spPr>
        <p:txBody>
          <a:bodyPr wrap="square" lIns="0" tIns="0" rIns="0" bIns="0" rtlCol="0" anchor="ctr"/>
          <a:lstStyle/>
          <a:p>
            <a:pPr indent="0" marL="0">
              <a:buNone/>
            </a:pPr>
            <a:r>
              <a:rPr lang="en-US" sz="1400" b="1" dirty="0">
                <a:solidFill>
                  <a:srgbClr val="4FE0A8"/>
                </a:solidFill>
                <a:latin typeface="Meiryo" pitchFamily="34" charset="0"/>
                <a:ea typeface="Meiryo" pitchFamily="34" charset="-122"/>
                <a:cs typeface="Meiryo" pitchFamily="34" charset="-120"/>
              </a:rPr>
              <a:t>「どのくらい効くんですか」</a:t>
            </a:r>
            <a:endParaRPr lang="en-US" sz="1400" dirty="0"/>
          </a:p>
        </p:txBody>
      </p:sp>
      <p:sp>
        <p:nvSpPr>
          <p:cNvPr id="10" name="Text 7"/>
          <p:cNvSpPr/>
          <p:nvPr/>
        </p:nvSpPr>
        <p:spPr>
          <a:xfrm>
            <a:off x="960120" y="3840480"/>
            <a:ext cx="10149840" cy="6400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1年半のあいだに、20人に1人くらいの方で、入院や心臓が原因の死亡を防げる計算です。</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息切れなどの症状も、少しですが良くなる方向でした</a:t>
            </a:r>
            <a:endParaRPr lang="en-US" sz="1150" dirty="0"/>
          </a:p>
        </p:txBody>
      </p:sp>
      <p:sp>
        <p:nvSpPr>
          <p:cNvPr id="11" name="Shape 8"/>
          <p:cNvSpPr/>
          <p:nvPr/>
        </p:nvSpPr>
        <p:spPr>
          <a:xfrm>
            <a:off x="640080" y="4709160"/>
            <a:ext cx="10881360" cy="1298448"/>
          </a:xfrm>
          <a:prstGeom prst="roundRect">
            <a:avLst>
              <a:gd name="adj" fmla="val 6338"/>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2" name="Text 9"/>
          <p:cNvSpPr/>
          <p:nvPr/>
        </p:nvSpPr>
        <p:spPr>
          <a:xfrm>
            <a:off x="960120" y="4818888"/>
            <a:ext cx="10149840" cy="457200"/>
          </a:xfrm>
          <a:prstGeom prst="rect">
            <a:avLst/>
          </a:prstGeom>
          <a:noFill/>
          <a:ln/>
        </p:spPr>
        <p:txBody>
          <a:bodyPr wrap="square" lIns="0" tIns="0" rIns="0" bIns="0" rtlCol="0" anchor="ctr"/>
          <a:lstStyle/>
          <a:p>
            <a:pPr indent="0" marL="0">
              <a:buNone/>
            </a:pPr>
            <a:r>
              <a:rPr lang="en-US" sz="1400" b="1" dirty="0">
                <a:solidFill>
                  <a:srgbClr val="FFC46B"/>
                </a:solidFill>
                <a:latin typeface="Meiryo" pitchFamily="34" charset="0"/>
                <a:ea typeface="Meiryo" pitchFamily="34" charset="-122"/>
                <a:cs typeface="Meiryo" pitchFamily="34" charset="-120"/>
              </a:rPr>
              <a:t>「副作用は大丈夫ですか」</a:t>
            </a:r>
            <a:endParaRPr lang="en-US" sz="1400" dirty="0"/>
          </a:p>
        </p:txBody>
      </p:sp>
      <p:sp>
        <p:nvSpPr>
          <p:cNvPr id="13" name="Text 10"/>
          <p:cNvSpPr/>
          <p:nvPr/>
        </p:nvSpPr>
        <p:spPr>
          <a:xfrm>
            <a:off x="960120" y="5303520"/>
            <a:ext cx="10149840" cy="640080"/>
          </a:xfrm>
          <a:prstGeom prst="rect">
            <a:avLst/>
          </a:prstGeom>
          <a:noFill/>
          <a:ln/>
        </p:spPr>
        <p:txBody>
          <a:bodyPr wrap="square" lIns="0" tIns="0" rIns="0" bIns="0" rtlCol="0" anchor="t"/>
          <a:lstStyle/>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尿の回数が増えます。陰部の感染に気をつけてください。</a:t>
            </a:r>
            <a:endParaRPr lang="en-US" sz="1150" dirty="0"/>
          </a:p>
          <a:p>
            <a:pPr indent="0" marL="0">
              <a:lnSpc>
                <a:spcPct val="112000"/>
              </a:lnSpc>
              <a:buNone/>
            </a:pPr>
            <a:r>
              <a:rPr lang="en-US" sz="1150" dirty="0">
                <a:solidFill>
                  <a:srgbClr val="C3D0DC"/>
                </a:solidFill>
                <a:latin typeface="Meiryo" pitchFamily="34" charset="0"/>
                <a:ea typeface="Meiryo" pitchFamily="34" charset="-122"/>
                <a:cs typeface="Meiryo" pitchFamily="34" charset="-120"/>
              </a:rPr>
              <a:t>飲み始めに腎臓の数値が少し下がりますが、これは想定内の変化です</a:t>
            </a:r>
            <a:endParaRPr lang="en-US" sz="1150" dirty="0"/>
          </a:p>
        </p:txBody>
      </p:sp>
      <p:sp>
        <p:nvSpPr>
          <p:cNvPr id="14" name="Text 11"/>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「20人に1人」は1年半という期間つきの数字。期間を落として話さない。</a:t>
            </a:r>
            <a:endParaRPr lang="en-US" sz="11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CLINICAL  ─  THREE CASES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外来で、こう考える</a:t>
            </a:r>
            <a:endParaRPr lang="en-US" sz="2400" dirty="0"/>
          </a:p>
        </p:txBody>
      </p:sp>
      <p:sp>
        <p:nvSpPr>
          <p:cNvPr id="5" name="Shape 2"/>
          <p:cNvSpPr/>
          <p:nvPr/>
        </p:nvSpPr>
        <p:spPr>
          <a:xfrm>
            <a:off x="640080"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Shape 3"/>
          <p:cNvSpPr/>
          <p:nvPr/>
        </p:nvSpPr>
        <p:spPr>
          <a:xfrm>
            <a:off x="914400" y="2057400"/>
            <a:ext cx="566928" cy="566928"/>
          </a:xfrm>
          <a:prstGeom prst="ellipse">
            <a:avLst/>
          </a:prstGeom>
          <a:solidFill>
            <a:srgbClr val="13202F"/>
          </a:solidFill>
          <a:ln w="15875">
            <a:solidFill>
              <a:srgbClr val="4FE0A8"/>
            </a:solidFill>
            <a:prstDash val="solid"/>
          </a:ln>
        </p:spPr>
      </p:sp>
      <p:pic>
        <p:nvPicPr>
          <p:cNvPr id="7" name="Image 1" descr="ic_heart.png">    </p:cNvPr>
          <p:cNvPicPr>
            <a:picLocks noChangeAspect="1"/>
          </p:cNvPicPr>
          <p:nvPr/>
        </p:nvPicPr>
        <p:blipFill>
          <a:blip r:embed="rId2"/>
          <a:stretch>
            <a:fillRect/>
          </a:stretch>
        </p:blipFill>
        <p:spPr>
          <a:xfrm>
            <a:off x="1067471" y="2210471"/>
            <a:ext cx="260787" cy="260787"/>
          </a:xfrm>
          <a:prstGeom prst="rect">
            <a:avLst/>
          </a:prstGeom>
        </p:spPr>
      </p:pic>
      <p:sp>
        <p:nvSpPr>
          <p:cNvPr id="8" name="Text 4"/>
          <p:cNvSpPr/>
          <p:nvPr/>
        </p:nvSpPr>
        <p:spPr>
          <a:xfrm>
            <a:off x="1645920" y="2194560"/>
            <a:ext cx="2926080" cy="310896"/>
          </a:xfrm>
          <a:prstGeom prst="rect">
            <a:avLst/>
          </a:prstGeom>
          <a:noFill/>
          <a:ln/>
        </p:spPr>
        <p:txBody>
          <a:bodyPr wrap="square" lIns="0" tIns="0" rIns="0" bIns="0" rtlCol="0" anchor="ctr"/>
          <a:lstStyle/>
          <a:p>
            <a:pPr indent="0" marL="0">
              <a:buNone/>
            </a:pPr>
            <a:r>
              <a:rPr lang="en-US" sz="1300" b="1" spc="100" kern="0" dirty="0">
                <a:solidFill>
                  <a:srgbClr val="4FE0A8"/>
                </a:solidFill>
                <a:latin typeface="Meiryo" pitchFamily="34" charset="0"/>
                <a:ea typeface="Meiryo" pitchFamily="34" charset="-122"/>
                <a:cs typeface="Meiryo" pitchFamily="34" charset="-120"/>
              </a:rPr>
              <a:t>72歳・LVEF 30%</a:t>
            </a:r>
            <a:endParaRPr lang="en-US" sz="1300" dirty="0"/>
          </a:p>
        </p:txBody>
      </p:sp>
      <p:sp>
        <p:nvSpPr>
          <p:cNvPr id="9" name="Text 5"/>
          <p:cNvSpPr/>
          <p:nvPr/>
        </p:nvSpPr>
        <p:spPr>
          <a:xfrm>
            <a:off x="960120"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糖尿病はない</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ACE阻害薬とβ遮断薬は</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少量で内服中</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MRAは未導入</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 目標量を待たずに</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足してよい。糖尿病がない</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ことは理由にならない</a:t>
            </a:r>
            <a:endParaRPr lang="en-US" sz="1150" dirty="0"/>
          </a:p>
        </p:txBody>
      </p:sp>
      <p:sp>
        <p:nvSpPr>
          <p:cNvPr id="10" name="Shape 6"/>
          <p:cNvSpPr/>
          <p:nvPr/>
        </p:nvSpPr>
        <p:spPr>
          <a:xfrm>
            <a:off x="4325112" y="1783080"/>
            <a:ext cx="3538728" cy="4114800"/>
          </a:xfrm>
          <a:prstGeom prst="roundRect">
            <a:avLst>
              <a:gd name="adj" fmla="val 2326"/>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1" name="Shape 7"/>
          <p:cNvSpPr/>
          <p:nvPr/>
        </p:nvSpPr>
        <p:spPr>
          <a:xfrm>
            <a:off x="4599432" y="2057400"/>
            <a:ext cx="566928" cy="566928"/>
          </a:xfrm>
          <a:prstGeom prst="ellipse">
            <a:avLst/>
          </a:prstGeom>
          <a:solidFill>
            <a:srgbClr val="13202F"/>
          </a:solidFill>
          <a:ln w="15875">
            <a:solidFill>
              <a:srgbClr val="FFC46B"/>
            </a:solidFill>
            <a:prstDash val="solid"/>
          </a:ln>
        </p:spPr>
      </p:sp>
      <p:pic>
        <p:nvPicPr>
          <p:cNvPr id="12" name="Image 2" descr="ic_users.png">    </p:cNvPr>
          <p:cNvPicPr>
            <a:picLocks noChangeAspect="1"/>
          </p:cNvPicPr>
          <p:nvPr/>
        </p:nvPicPr>
        <p:blipFill>
          <a:blip r:embed="rId3"/>
          <a:stretch>
            <a:fillRect/>
          </a:stretch>
        </p:blipFill>
        <p:spPr>
          <a:xfrm>
            <a:off x="4752503" y="2210471"/>
            <a:ext cx="260787" cy="260787"/>
          </a:xfrm>
          <a:prstGeom prst="rect">
            <a:avLst/>
          </a:prstGeom>
        </p:spPr>
      </p:pic>
      <p:sp>
        <p:nvSpPr>
          <p:cNvPr id="13" name="Text 8"/>
          <p:cNvSpPr/>
          <p:nvPr/>
        </p:nvSpPr>
        <p:spPr>
          <a:xfrm>
            <a:off x="5330952"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C46B"/>
                </a:solidFill>
                <a:latin typeface="Meiryo" pitchFamily="34" charset="0"/>
                <a:ea typeface="Meiryo" pitchFamily="34" charset="-122"/>
                <a:cs typeface="Meiryo" pitchFamily="34" charset="-120"/>
              </a:rPr>
              <a:t>84歳・LVEF 35%</a:t>
            </a:r>
            <a:endParaRPr lang="en-US" sz="1300" dirty="0"/>
          </a:p>
        </p:txBody>
      </p:sp>
      <p:sp>
        <p:nvSpPr>
          <p:cNvPr id="14" name="Text 9"/>
          <p:cNvSpPr/>
          <p:nvPr/>
        </p:nvSpPr>
        <p:spPr>
          <a:xfrm>
            <a:off x="4645152"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歩行が不安定</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3か月前に心不全で入院</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eGFRは42</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 絶対的な利益は最も</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大きい層。ただし日本の</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ガイドラインは慎重にとする。</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体重と血圧を見ながら</a:t>
            </a:r>
            <a:endParaRPr lang="en-US" sz="1150" dirty="0"/>
          </a:p>
        </p:txBody>
      </p:sp>
      <p:sp>
        <p:nvSpPr>
          <p:cNvPr id="15" name="Shape 10"/>
          <p:cNvSpPr/>
          <p:nvPr/>
        </p:nvSpPr>
        <p:spPr>
          <a:xfrm>
            <a:off x="8010144" y="1783080"/>
            <a:ext cx="3529584" cy="4114800"/>
          </a:xfrm>
          <a:prstGeom prst="roundRect">
            <a:avLst>
              <a:gd name="adj" fmla="val 2332"/>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6" name="Shape 11"/>
          <p:cNvSpPr/>
          <p:nvPr/>
        </p:nvSpPr>
        <p:spPr>
          <a:xfrm>
            <a:off x="8284464" y="2057400"/>
            <a:ext cx="566928" cy="566928"/>
          </a:xfrm>
          <a:prstGeom prst="ellipse">
            <a:avLst/>
          </a:prstGeom>
          <a:solidFill>
            <a:srgbClr val="13202F"/>
          </a:solidFill>
          <a:ln w="15875">
            <a:solidFill>
              <a:srgbClr val="FF6B6B"/>
            </a:solidFill>
            <a:prstDash val="solid"/>
          </a:ln>
        </p:spPr>
      </p:sp>
      <p:pic>
        <p:nvPicPr>
          <p:cNvPr id="17" name="Image 3" descr="ic_xmark.png">    </p:cNvPr>
          <p:cNvPicPr>
            <a:picLocks noChangeAspect="1"/>
          </p:cNvPicPr>
          <p:nvPr/>
        </p:nvPicPr>
        <p:blipFill>
          <a:blip r:embed="rId4"/>
          <a:stretch>
            <a:fillRect/>
          </a:stretch>
        </p:blipFill>
        <p:spPr>
          <a:xfrm>
            <a:off x="8437535" y="2210471"/>
            <a:ext cx="260787" cy="260787"/>
          </a:xfrm>
          <a:prstGeom prst="rect">
            <a:avLst/>
          </a:prstGeom>
        </p:spPr>
      </p:pic>
      <p:sp>
        <p:nvSpPr>
          <p:cNvPr id="18" name="Text 12"/>
          <p:cNvSpPr/>
          <p:nvPr/>
        </p:nvSpPr>
        <p:spPr>
          <a:xfrm>
            <a:off x="9015984" y="2194560"/>
            <a:ext cx="2926080" cy="310896"/>
          </a:xfrm>
          <a:prstGeom prst="rect">
            <a:avLst/>
          </a:prstGeom>
          <a:noFill/>
          <a:ln/>
        </p:spPr>
        <p:txBody>
          <a:bodyPr wrap="square" lIns="0" tIns="0" rIns="0" bIns="0" rtlCol="0" anchor="ctr"/>
          <a:lstStyle/>
          <a:p>
            <a:pPr indent="0" marL="0">
              <a:buNone/>
            </a:pPr>
            <a:r>
              <a:rPr lang="en-US" sz="1300" b="1" spc="100" kern="0" dirty="0">
                <a:solidFill>
                  <a:srgbClr val="FF6B6B"/>
                </a:solidFill>
                <a:latin typeface="Meiryo" pitchFamily="34" charset="0"/>
                <a:ea typeface="Meiryo" pitchFamily="34" charset="-122"/>
                <a:cs typeface="Meiryo" pitchFamily="34" charset="-120"/>
              </a:rPr>
              <a:t>68歳・LVEF 25%</a:t>
            </a:r>
            <a:endParaRPr lang="en-US" sz="1300" dirty="0"/>
          </a:p>
        </p:txBody>
      </p:sp>
      <p:sp>
        <p:nvSpPr>
          <p:cNvPr id="19" name="Text 13"/>
          <p:cNvSpPr/>
          <p:nvPr/>
        </p:nvSpPr>
        <p:spPr>
          <a:xfrm>
            <a:off x="8330184" y="2834640"/>
            <a:ext cx="3108960" cy="2880360"/>
          </a:xfrm>
          <a:prstGeom prst="rect">
            <a:avLst/>
          </a:prstGeom>
          <a:noFill/>
          <a:ln/>
        </p:spPr>
        <p:txBody>
          <a:bodyPr wrap="square" lIns="0" tIns="0" rIns="0" bIns="0" rtlCol="0" anchor="t"/>
          <a:lstStyle/>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収縮期血圧は88mmHg</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利尿薬を増量したところ</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eGFRは28</a:t>
            </a:r>
            <a:endParaRPr lang="en-US" sz="1150" dirty="0"/>
          </a:p>
          <a:p>
            <a:pPr marL="177800" indent="-177800">
              <a:lnSpc>
                <a:spcPct val="108000"/>
              </a:lnSpc>
              <a:spcAft>
                <a:spcPts val="700"/>
              </a:spcAft>
              <a:buSzPct val="100000"/>
              <a:buChar char="•"/>
            </a:pPr>
            <a:r>
              <a:rPr lang="en-US" sz="1150" dirty="0">
                <a:solidFill>
                  <a:srgbClr val="C3D0DC"/>
                </a:solidFill>
                <a:latin typeface="Meiryo" pitchFamily="34" charset="0"/>
                <a:ea typeface="Meiryo" pitchFamily="34" charset="-122"/>
                <a:cs typeface="Meiryo" pitchFamily="34" charset="-120"/>
              </a:rPr>
              <a:t>→ どちらも試験の除外基準。</a:t>
            </a:r>
            <a:endParaRPr lang="en-US" sz="1150" dirty="0"/>
          </a:p>
          <a:p>
            <a:pPr marL="177800" indent="-177800">
              <a:lnSpc>
                <a:spcPct val="108000"/>
              </a:lnSpc>
              <a:spcAft>
                <a:spcPts val="0"/>
              </a:spcAft>
              <a:buSzPct val="100000"/>
              <a:buChar char="•"/>
            </a:pPr>
            <a:r>
              <a:rPr lang="en-US" sz="1150" dirty="0">
                <a:solidFill>
                  <a:srgbClr val="C3D0DC"/>
                </a:solidFill>
                <a:latin typeface="Meiryo" pitchFamily="34" charset="0"/>
                <a:ea typeface="Meiryo" pitchFamily="34" charset="-122"/>
                <a:cs typeface="Meiryo" pitchFamily="34" charset="-120"/>
              </a:rPr>
              <a:t>まず血圧と体液量を</a:t>
            </a:r>
            <a:endParaRPr lang="en-US" sz="1150" dirty="0"/>
          </a:p>
          <a:p>
            <a:pPr marL="177800" indent="0">
              <a:lnSpc>
                <a:spcPct val="108000"/>
              </a:lnSpc>
              <a:spcAft>
                <a:spcPts val="0"/>
              </a:spcAft>
              <a:buSzPct val="100000"/>
              <a:buNone/>
            </a:pPr>
            <a:r>
              <a:rPr lang="en-US" sz="1150" dirty="0">
                <a:solidFill>
                  <a:srgbClr val="C3D0DC"/>
                </a:solidFill>
                <a:latin typeface="Meiryo" pitchFamily="34" charset="0"/>
                <a:ea typeface="Meiryo" pitchFamily="34" charset="-122"/>
                <a:cs typeface="Meiryo" pitchFamily="34" charset="-120"/>
              </a:rPr>
              <a:t>立て直してから考える</a:t>
            </a:r>
            <a:endParaRPr lang="en-US" sz="1150" dirty="0"/>
          </a:p>
        </p:txBody>
      </p:sp>
      <p:sp>
        <p:nvSpPr>
          <p:cNvPr id="20" name="Text 14"/>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3例目のように「試験に入れなかった人」と気づけることが、いちばん役に立つ。</a:t>
            </a:r>
            <a:endParaRPr lang="en-US" sz="11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CHECK  ─  Q&amp;A</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読めたかどうかを、5つで確かめる</a:t>
            </a:r>
            <a:endParaRPr lang="en-US" sz="2400" dirty="0"/>
          </a:p>
        </p:txBody>
      </p:sp>
      <p:sp>
        <p:nvSpPr>
          <p:cNvPr id="5" name="Shape 2"/>
          <p:cNvSpPr/>
          <p:nvPr/>
        </p:nvSpPr>
        <p:spPr>
          <a:xfrm>
            <a:off x="640080" y="1737360"/>
            <a:ext cx="10881360" cy="841248"/>
          </a:xfrm>
          <a:prstGeom prst="roundRect">
            <a:avLst>
              <a:gd name="adj" fmla="val 978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6" name="Text 3"/>
          <p:cNvSpPr/>
          <p:nvPr/>
        </p:nvSpPr>
        <p:spPr>
          <a:xfrm>
            <a:off x="914400" y="1737360"/>
            <a:ext cx="731520" cy="841248"/>
          </a:xfrm>
          <a:prstGeom prst="rect">
            <a:avLst/>
          </a:prstGeom>
          <a:noFill/>
          <a:ln/>
        </p:spPr>
        <p:txBody>
          <a:bodyPr wrap="square" lIns="0" tIns="0" rIns="0" bIns="0" rtlCol="0" anchor="ctr"/>
          <a:lstStyle/>
          <a:p>
            <a:pPr indent="0" marL="0">
              <a:buNone/>
            </a:pPr>
            <a:r>
              <a:rPr lang="en-US" sz="1700" b="1" dirty="0">
                <a:solidFill>
                  <a:srgbClr val="FFC46B"/>
                </a:solidFill>
                <a:latin typeface="Arial" pitchFamily="34" charset="0"/>
                <a:ea typeface="Arial" pitchFamily="34" charset="-122"/>
                <a:cs typeface="Arial" pitchFamily="34" charset="-120"/>
              </a:rPr>
              <a:t>Q1</a:t>
            </a:r>
            <a:endParaRPr lang="en-US" sz="1700" dirty="0"/>
          </a:p>
        </p:txBody>
      </p:sp>
      <p:sp>
        <p:nvSpPr>
          <p:cNvPr id="7" name="Text 4"/>
          <p:cNvSpPr/>
          <p:nvPr/>
        </p:nvSpPr>
        <p:spPr>
          <a:xfrm>
            <a:off x="1691640" y="1792224"/>
            <a:ext cx="9509760" cy="384048"/>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この試験の主要アウトカムには、入院のほかに何が含まれていたか</a:t>
            </a:r>
            <a:endParaRPr lang="en-US" sz="1250" dirty="0"/>
          </a:p>
        </p:txBody>
      </p:sp>
      <p:sp>
        <p:nvSpPr>
          <p:cNvPr id="8" name="Text 5"/>
          <p:cNvSpPr/>
          <p:nvPr/>
        </p:nvSpPr>
        <p:spPr>
          <a:xfrm>
            <a:off x="1691640" y="2176272"/>
            <a:ext cx="9509760" cy="365760"/>
          </a:xfrm>
          <a:prstGeom prst="rect">
            <a:avLst/>
          </a:prstGeom>
          <a:noFill/>
          <a:ln/>
        </p:spPr>
        <p:txBody>
          <a:bodyPr wrap="square" lIns="0" tIns="0" rIns="0" bIns="0" rtlCol="0" anchor="ctr"/>
          <a:lstStyle/>
          <a:p>
            <a:pPr indent="0" marL="0">
              <a:buNone/>
            </a:pPr>
            <a:r>
              <a:rPr lang="en-US" sz="1150" dirty="0">
                <a:solidFill>
                  <a:srgbClr val="4FE0A8"/>
                </a:solidFill>
                <a:latin typeface="Meiryo" pitchFamily="34" charset="0"/>
                <a:ea typeface="Meiryo" pitchFamily="34" charset="-122"/>
                <a:cs typeface="Meiryo" pitchFamily="34" charset="-120"/>
              </a:rPr>
              <a:t>静注治療を要した心不全の緊急受診</a:t>
            </a:r>
            <a:endParaRPr lang="en-US" sz="1150" dirty="0"/>
          </a:p>
        </p:txBody>
      </p:sp>
      <p:sp>
        <p:nvSpPr>
          <p:cNvPr id="9" name="Shape 6"/>
          <p:cNvSpPr/>
          <p:nvPr/>
        </p:nvSpPr>
        <p:spPr>
          <a:xfrm>
            <a:off x="640080" y="2670048"/>
            <a:ext cx="10881360" cy="841248"/>
          </a:xfrm>
          <a:prstGeom prst="roundRect">
            <a:avLst>
              <a:gd name="adj" fmla="val 978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0" name="Text 7"/>
          <p:cNvSpPr/>
          <p:nvPr/>
        </p:nvSpPr>
        <p:spPr>
          <a:xfrm>
            <a:off x="914400" y="2670048"/>
            <a:ext cx="731520" cy="841248"/>
          </a:xfrm>
          <a:prstGeom prst="rect">
            <a:avLst/>
          </a:prstGeom>
          <a:noFill/>
          <a:ln/>
        </p:spPr>
        <p:txBody>
          <a:bodyPr wrap="square" lIns="0" tIns="0" rIns="0" bIns="0" rtlCol="0" anchor="ctr"/>
          <a:lstStyle/>
          <a:p>
            <a:pPr indent="0" marL="0">
              <a:buNone/>
            </a:pPr>
            <a:r>
              <a:rPr lang="en-US" sz="1700" b="1" dirty="0">
                <a:solidFill>
                  <a:srgbClr val="FFC46B"/>
                </a:solidFill>
                <a:latin typeface="Arial" pitchFamily="34" charset="0"/>
                <a:ea typeface="Arial" pitchFamily="34" charset="-122"/>
                <a:cs typeface="Arial" pitchFamily="34" charset="-120"/>
              </a:rPr>
              <a:t>Q2</a:t>
            </a:r>
            <a:endParaRPr lang="en-US" sz="1700" dirty="0"/>
          </a:p>
        </p:txBody>
      </p:sp>
      <p:sp>
        <p:nvSpPr>
          <p:cNvPr id="11" name="Text 8"/>
          <p:cNvSpPr/>
          <p:nvPr/>
        </p:nvSpPr>
        <p:spPr>
          <a:xfrm>
            <a:off x="1691640" y="2724912"/>
            <a:ext cx="9509760" cy="384048"/>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糖尿病のない患者だけを見たときのハザード比はいくつか</a:t>
            </a:r>
            <a:endParaRPr lang="en-US" sz="1250" dirty="0"/>
          </a:p>
        </p:txBody>
      </p:sp>
      <p:sp>
        <p:nvSpPr>
          <p:cNvPr id="12" name="Text 9"/>
          <p:cNvSpPr/>
          <p:nvPr/>
        </p:nvSpPr>
        <p:spPr>
          <a:xfrm>
            <a:off x="1691640" y="3108960"/>
            <a:ext cx="9509760" cy="365760"/>
          </a:xfrm>
          <a:prstGeom prst="rect">
            <a:avLst/>
          </a:prstGeom>
          <a:noFill/>
          <a:ln/>
        </p:spPr>
        <p:txBody>
          <a:bodyPr wrap="square" lIns="0" tIns="0" rIns="0" bIns="0" rtlCol="0" anchor="ctr"/>
          <a:lstStyle/>
          <a:p>
            <a:pPr indent="0" marL="0">
              <a:buNone/>
            </a:pPr>
            <a:r>
              <a:rPr lang="en-US" sz="1150" dirty="0">
                <a:solidFill>
                  <a:srgbClr val="4FE0A8"/>
                </a:solidFill>
                <a:latin typeface="Meiryo" pitchFamily="34" charset="0"/>
                <a:ea typeface="Meiryo" pitchFamily="34" charset="-122"/>
                <a:cs typeface="Meiryo" pitchFamily="34" charset="-120"/>
              </a:rPr>
              <a:t>0.73（95%CI 0.60〜0.88）。交互作用のP値は0.80</a:t>
            </a:r>
            <a:endParaRPr lang="en-US" sz="1150" dirty="0"/>
          </a:p>
        </p:txBody>
      </p:sp>
      <p:sp>
        <p:nvSpPr>
          <p:cNvPr id="13" name="Shape 10"/>
          <p:cNvSpPr/>
          <p:nvPr/>
        </p:nvSpPr>
        <p:spPr>
          <a:xfrm>
            <a:off x="640080" y="3602736"/>
            <a:ext cx="10881360" cy="841248"/>
          </a:xfrm>
          <a:prstGeom prst="roundRect">
            <a:avLst>
              <a:gd name="adj" fmla="val 978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4" name="Text 11"/>
          <p:cNvSpPr/>
          <p:nvPr/>
        </p:nvSpPr>
        <p:spPr>
          <a:xfrm>
            <a:off x="914400" y="3602736"/>
            <a:ext cx="731520" cy="841248"/>
          </a:xfrm>
          <a:prstGeom prst="rect">
            <a:avLst/>
          </a:prstGeom>
          <a:noFill/>
          <a:ln/>
        </p:spPr>
        <p:txBody>
          <a:bodyPr wrap="square" lIns="0" tIns="0" rIns="0" bIns="0" rtlCol="0" anchor="ctr"/>
          <a:lstStyle/>
          <a:p>
            <a:pPr indent="0" marL="0">
              <a:buNone/>
            </a:pPr>
            <a:r>
              <a:rPr lang="en-US" sz="1700" b="1" dirty="0">
                <a:solidFill>
                  <a:srgbClr val="FFC46B"/>
                </a:solidFill>
                <a:latin typeface="Arial" pitchFamily="34" charset="0"/>
                <a:ea typeface="Arial" pitchFamily="34" charset="-122"/>
                <a:cs typeface="Arial" pitchFamily="34" charset="-120"/>
              </a:rPr>
              <a:t>Q3</a:t>
            </a:r>
            <a:endParaRPr lang="en-US" sz="1700" dirty="0"/>
          </a:p>
        </p:txBody>
      </p:sp>
      <p:sp>
        <p:nvSpPr>
          <p:cNvPr id="15" name="Text 12"/>
          <p:cNvSpPr/>
          <p:nvPr/>
        </p:nvSpPr>
        <p:spPr>
          <a:xfrm>
            <a:off x="1691640" y="3657600"/>
            <a:ext cx="9509760" cy="384048"/>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効果が統計的に有意になったのは、無作為化から何日後か</a:t>
            </a:r>
            <a:endParaRPr lang="en-US" sz="1250" dirty="0"/>
          </a:p>
        </p:txBody>
      </p:sp>
      <p:sp>
        <p:nvSpPr>
          <p:cNvPr id="16" name="Text 13"/>
          <p:cNvSpPr/>
          <p:nvPr/>
        </p:nvSpPr>
        <p:spPr>
          <a:xfrm>
            <a:off x="1691640" y="4041648"/>
            <a:ext cx="9509760" cy="365760"/>
          </a:xfrm>
          <a:prstGeom prst="rect">
            <a:avLst/>
          </a:prstGeom>
          <a:noFill/>
          <a:ln/>
        </p:spPr>
        <p:txBody>
          <a:bodyPr wrap="square" lIns="0" tIns="0" rIns="0" bIns="0" rtlCol="0" anchor="ctr"/>
          <a:lstStyle/>
          <a:p>
            <a:pPr indent="0" marL="0">
              <a:buNone/>
            </a:pPr>
            <a:r>
              <a:rPr lang="en-US" sz="1150" dirty="0">
                <a:solidFill>
                  <a:srgbClr val="4FE0A8"/>
                </a:solidFill>
                <a:latin typeface="Meiryo" pitchFamily="34" charset="0"/>
                <a:ea typeface="Meiryo" pitchFamily="34" charset="-122"/>
                <a:cs typeface="Meiryo" pitchFamily="34" charset="-120"/>
              </a:rPr>
              <a:t>28日。ハザード比0.51（95%CI 0.28〜0.94）</a:t>
            </a:r>
            <a:endParaRPr lang="en-US" sz="1150" dirty="0"/>
          </a:p>
        </p:txBody>
      </p:sp>
      <p:sp>
        <p:nvSpPr>
          <p:cNvPr id="17" name="Shape 14"/>
          <p:cNvSpPr/>
          <p:nvPr/>
        </p:nvSpPr>
        <p:spPr>
          <a:xfrm>
            <a:off x="640080" y="4535424"/>
            <a:ext cx="10881360" cy="841248"/>
          </a:xfrm>
          <a:prstGeom prst="roundRect">
            <a:avLst>
              <a:gd name="adj" fmla="val 978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18" name="Text 15"/>
          <p:cNvSpPr/>
          <p:nvPr/>
        </p:nvSpPr>
        <p:spPr>
          <a:xfrm>
            <a:off x="914400" y="4535424"/>
            <a:ext cx="731520" cy="841248"/>
          </a:xfrm>
          <a:prstGeom prst="rect">
            <a:avLst/>
          </a:prstGeom>
          <a:noFill/>
          <a:ln/>
        </p:spPr>
        <p:txBody>
          <a:bodyPr wrap="square" lIns="0" tIns="0" rIns="0" bIns="0" rtlCol="0" anchor="ctr"/>
          <a:lstStyle/>
          <a:p>
            <a:pPr indent="0" marL="0">
              <a:buNone/>
            </a:pPr>
            <a:r>
              <a:rPr lang="en-US" sz="1700" b="1" dirty="0">
                <a:solidFill>
                  <a:srgbClr val="FFC46B"/>
                </a:solidFill>
                <a:latin typeface="Arial" pitchFamily="34" charset="0"/>
                <a:ea typeface="Arial" pitchFamily="34" charset="-122"/>
                <a:cs typeface="Arial" pitchFamily="34" charset="-120"/>
              </a:rPr>
              <a:t>Q4</a:t>
            </a:r>
            <a:endParaRPr lang="en-US" sz="1700" dirty="0"/>
          </a:p>
        </p:txBody>
      </p:sp>
      <p:sp>
        <p:nvSpPr>
          <p:cNvPr id="19" name="Text 16"/>
          <p:cNvSpPr/>
          <p:nvPr/>
        </p:nvSpPr>
        <p:spPr>
          <a:xfrm>
            <a:off x="1691640" y="4590288"/>
            <a:ext cx="9509760" cy="384048"/>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腎複合アウトカムは有意に減ったか</a:t>
            </a:r>
            <a:endParaRPr lang="en-US" sz="1250" dirty="0"/>
          </a:p>
        </p:txBody>
      </p:sp>
      <p:sp>
        <p:nvSpPr>
          <p:cNvPr id="20" name="Text 17"/>
          <p:cNvSpPr/>
          <p:nvPr/>
        </p:nvSpPr>
        <p:spPr>
          <a:xfrm>
            <a:off x="1691640" y="4974336"/>
            <a:ext cx="9509760" cy="365760"/>
          </a:xfrm>
          <a:prstGeom prst="rect">
            <a:avLst/>
          </a:prstGeom>
          <a:noFill/>
          <a:ln/>
        </p:spPr>
        <p:txBody>
          <a:bodyPr wrap="square" lIns="0" tIns="0" rIns="0" bIns="0" rtlCol="0" anchor="ctr"/>
          <a:lstStyle/>
          <a:p>
            <a:pPr indent="0" marL="0">
              <a:buNone/>
            </a:pPr>
            <a:r>
              <a:rPr lang="en-US" sz="1150" dirty="0">
                <a:solidFill>
                  <a:srgbClr val="FF6B6B"/>
                </a:solidFill>
                <a:latin typeface="Meiryo" pitchFamily="34" charset="0"/>
                <a:ea typeface="Meiryo" pitchFamily="34" charset="-122"/>
                <a:cs typeface="Meiryo" pitchFamily="34" charset="-120"/>
              </a:rPr>
              <a:t>減っていない。HR 0.71（95%CI 0.44〜1.16）P=0.17</a:t>
            </a:r>
            <a:endParaRPr lang="en-US" sz="1150" dirty="0"/>
          </a:p>
        </p:txBody>
      </p:sp>
      <p:sp>
        <p:nvSpPr>
          <p:cNvPr id="21" name="Shape 18"/>
          <p:cNvSpPr/>
          <p:nvPr/>
        </p:nvSpPr>
        <p:spPr>
          <a:xfrm>
            <a:off x="640080" y="5468112"/>
            <a:ext cx="10881360" cy="841248"/>
          </a:xfrm>
          <a:prstGeom prst="roundRect">
            <a:avLst>
              <a:gd name="adj" fmla="val 9783"/>
            </a:avLst>
          </a:prstGeom>
          <a:solidFill>
            <a:srgbClr val="1E2C3B"/>
          </a:solidFill>
          <a:ln w="12700">
            <a:solidFill>
              <a:srgbClr val="3B4B5E"/>
            </a:solidFill>
            <a:prstDash val="solid"/>
          </a:ln>
          <a:effectLst>
            <a:outerShdw sx="100000" sy="100000" kx="0" ky="0" algn="bl" rotWithShape="0" blurRad="114300" dist="38100" dir="5400000">
              <a:srgbClr val="000000">
                <a:alpha val="42000"/>
              </a:srgbClr>
            </a:outerShdw>
          </a:effectLst>
        </p:spPr>
      </p:sp>
      <p:sp>
        <p:nvSpPr>
          <p:cNvPr id="22" name="Text 19"/>
          <p:cNvSpPr/>
          <p:nvPr/>
        </p:nvSpPr>
        <p:spPr>
          <a:xfrm>
            <a:off x="914400" y="5468112"/>
            <a:ext cx="731520" cy="841248"/>
          </a:xfrm>
          <a:prstGeom prst="rect">
            <a:avLst/>
          </a:prstGeom>
          <a:noFill/>
          <a:ln/>
        </p:spPr>
        <p:txBody>
          <a:bodyPr wrap="square" lIns="0" tIns="0" rIns="0" bIns="0" rtlCol="0" anchor="ctr"/>
          <a:lstStyle/>
          <a:p>
            <a:pPr indent="0" marL="0">
              <a:buNone/>
            </a:pPr>
            <a:r>
              <a:rPr lang="en-US" sz="1700" b="1" dirty="0">
                <a:solidFill>
                  <a:srgbClr val="FFC46B"/>
                </a:solidFill>
                <a:latin typeface="Arial" pitchFamily="34" charset="0"/>
                <a:ea typeface="Arial" pitchFamily="34" charset="-122"/>
                <a:cs typeface="Arial" pitchFamily="34" charset="-120"/>
              </a:rPr>
              <a:t>Q5</a:t>
            </a:r>
            <a:endParaRPr lang="en-US" sz="1700" dirty="0"/>
          </a:p>
        </p:txBody>
      </p:sp>
      <p:sp>
        <p:nvSpPr>
          <p:cNvPr id="23" name="Text 20"/>
          <p:cNvSpPr/>
          <p:nvPr/>
        </p:nvSpPr>
        <p:spPr>
          <a:xfrm>
            <a:off x="1691640" y="5522976"/>
            <a:ext cx="9509760" cy="384048"/>
          </a:xfrm>
          <a:prstGeom prst="rect">
            <a:avLst/>
          </a:prstGeom>
          <a:noFill/>
          <a:ln/>
        </p:spPr>
        <p:txBody>
          <a:bodyPr wrap="square" lIns="0" tIns="0" rIns="0" bIns="0" rtlCol="0" anchor="ctr"/>
          <a:lstStyle/>
          <a:p>
            <a:pPr indent="0" marL="0">
              <a:buNone/>
            </a:pPr>
            <a:r>
              <a:rPr lang="en-US" sz="1250" b="1" dirty="0">
                <a:solidFill>
                  <a:srgbClr val="F2F6FA"/>
                </a:solidFill>
                <a:latin typeface="Meiryo" pitchFamily="34" charset="0"/>
                <a:ea typeface="Meiryo" pitchFamily="34" charset="-122"/>
                <a:cs typeface="Meiryo" pitchFamily="34" charset="-120"/>
              </a:rPr>
              <a:t>日本のガイドラインが名指しで残した宿題は何か</a:t>
            </a:r>
            <a:endParaRPr lang="en-US" sz="1250" dirty="0"/>
          </a:p>
        </p:txBody>
      </p:sp>
      <p:sp>
        <p:nvSpPr>
          <p:cNvPr id="24" name="Text 21"/>
          <p:cNvSpPr/>
          <p:nvPr/>
        </p:nvSpPr>
        <p:spPr>
          <a:xfrm>
            <a:off x="1691640" y="5907024"/>
            <a:ext cx="9509760" cy="365760"/>
          </a:xfrm>
          <a:prstGeom prst="rect">
            <a:avLst/>
          </a:prstGeom>
          <a:noFill/>
          <a:ln/>
        </p:spPr>
        <p:txBody>
          <a:bodyPr wrap="square" lIns="0" tIns="0" rIns="0" bIns="0" rtlCol="0" anchor="ctr"/>
          <a:lstStyle/>
          <a:p>
            <a:pPr indent="0" marL="0">
              <a:buNone/>
            </a:pPr>
            <a:r>
              <a:rPr lang="en-US" sz="1150" dirty="0">
                <a:solidFill>
                  <a:srgbClr val="FFC46B"/>
                </a:solidFill>
                <a:latin typeface="Meiryo" pitchFamily="34" charset="0"/>
                <a:ea typeface="Meiryo" pitchFamily="34" charset="-122"/>
                <a:cs typeface="Meiryo" pitchFamily="34" charset="-120"/>
              </a:rPr>
              <a:t>BMI 20以下の日本人HFrEF患者におけるデータがないこと</a:t>
            </a:r>
            <a:endParaRPr lang="en-US" sz="1150" dirty="0"/>
          </a:p>
        </p:txBody>
      </p:sp>
      <p:sp>
        <p:nvSpPr>
          <p:cNvPr id="25" name="Text 22"/>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Q4に「減った」と答えたくなるところが、この論文でいちばん間違えやすい。</a:t>
            </a:r>
            <a:endParaRPr lang="en-US" sz="11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REFERENCES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参考文献</a:t>
            </a:r>
            <a:endParaRPr lang="en-US" sz="2400" dirty="0"/>
          </a:p>
        </p:txBody>
      </p:sp>
      <p:sp>
        <p:nvSpPr>
          <p:cNvPr id="5" name="Shape 2"/>
          <p:cNvSpPr/>
          <p:nvPr/>
        </p:nvSpPr>
        <p:spPr>
          <a:xfrm>
            <a:off x="658368" y="1691640"/>
            <a:ext cx="658368" cy="658368"/>
          </a:xfrm>
          <a:prstGeom prst="ellipse">
            <a:avLst/>
          </a:prstGeom>
          <a:solidFill>
            <a:srgbClr val="13202F"/>
          </a:solidFill>
          <a:ln w="15875">
            <a:solidFill>
              <a:srgbClr val="FFC46B"/>
            </a:solidFill>
            <a:prstDash val="solid"/>
          </a:ln>
        </p:spPr>
      </p:sp>
      <p:pic>
        <p:nvPicPr>
          <p:cNvPr id="6" name="Image 1" descr="ic_book.png">    </p:cNvPr>
          <p:cNvPicPr>
            <a:picLocks noChangeAspect="1"/>
          </p:cNvPicPr>
          <p:nvPr/>
        </p:nvPicPr>
        <p:blipFill>
          <a:blip r:embed="rId2"/>
          <a:stretch>
            <a:fillRect/>
          </a:stretch>
        </p:blipFill>
        <p:spPr>
          <a:xfrm>
            <a:off x="836127" y="1869399"/>
            <a:ext cx="302849" cy="302849"/>
          </a:xfrm>
          <a:prstGeom prst="rect">
            <a:avLst/>
          </a:prstGeom>
        </p:spPr>
      </p:pic>
      <p:sp>
        <p:nvSpPr>
          <p:cNvPr id="7" name="Text 3"/>
          <p:cNvSpPr/>
          <p:nvPr/>
        </p:nvSpPr>
        <p:spPr>
          <a:xfrm>
            <a:off x="658368" y="246888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a:t>
            </a:r>
            <a:endParaRPr lang="en-US" sz="1200" dirty="0"/>
          </a:p>
        </p:txBody>
      </p:sp>
      <p:sp>
        <p:nvSpPr>
          <p:cNvPr id="8" name="Text 4"/>
          <p:cNvSpPr/>
          <p:nvPr/>
        </p:nvSpPr>
        <p:spPr>
          <a:xfrm>
            <a:off x="1234440" y="246888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McMurray JJV, et al. Dapagliflozin in Patients with Heart Failure and Reduced Ejection Fraction.</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N Engl J Med 2019;381:1995-2008.（DAPA-HF本体）</a:t>
            </a:r>
            <a:endParaRPr lang="en-US" sz="1200" dirty="0"/>
          </a:p>
        </p:txBody>
      </p:sp>
      <p:sp>
        <p:nvSpPr>
          <p:cNvPr id="9" name="Text 5"/>
          <p:cNvSpPr/>
          <p:nvPr/>
        </p:nvSpPr>
        <p:spPr>
          <a:xfrm>
            <a:off x="658368" y="3081528"/>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2)</a:t>
            </a:r>
            <a:endParaRPr lang="en-US" sz="1200" dirty="0"/>
          </a:p>
        </p:txBody>
      </p:sp>
      <p:sp>
        <p:nvSpPr>
          <p:cNvPr id="10" name="Text 6"/>
          <p:cNvSpPr/>
          <p:nvPr/>
        </p:nvSpPr>
        <p:spPr>
          <a:xfrm>
            <a:off x="1234440" y="3081528"/>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Petrie MC, et al. Effect of Dapagliflozin on Worsening Heart Failure and Cardiovascular Death in Patients</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With Heart Failure With and Without Diabetes. JAMA 2020;323:1353-1368.</a:t>
            </a:r>
            <a:endParaRPr lang="en-US" sz="1200" dirty="0"/>
          </a:p>
        </p:txBody>
      </p:sp>
      <p:sp>
        <p:nvSpPr>
          <p:cNvPr id="11" name="Text 7"/>
          <p:cNvSpPr/>
          <p:nvPr/>
        </p:nvSpPr>
        <p:spPr>
          <a:xfrm>
            <a:off x="658368" y="3694176"/>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3)</a:t>
            </a:r>
            <a:endParaRPr lang="en-US" sz="1200" dirty="0"/>
          </a:p>
        </p:txBody>
      </p:sp>
      <p:sp>
        <p:nvSpPr>
          <p:cNvPr id="12" name="Text 8"/>
          <p:cNvSpPr/>
          <p:nvPr/>
        </p:nvSpPr>
        <p:spPr>
          <a:xfrm>
            <a:off x="1234440" y="3694176"/>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Kosiborod MN, et al. Effects of Dapagliflozin on Symptoms, Function, and Quality of Life.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Circulation 2020;141:90-99.</a:t>
            </a:r>
            <a:endParaRPr lang="en-US" sz="1200" dirty="0"/>
          </a:p>
        </p:txBody>
      </p:sp>
      <p:sp>
        <p:nvSpPr>
          <p:cNvPr id="13" name="Text 9"/>
          <p:cNvSpPr/>
          <p:nvPr/>
        </p:nvSpPr>
        <p:spPr>
          <a:xfrm>
            <a:off x="658368" y="4306824"/>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4)</a:t>
            </a:r>
            <a:endParaRPr lang="en-US" sz="1200" dirty="0"/>
          </a:p>
        </p:txBody>
      </p:sp>
      <p:sp>
        <p:nvSpPr>
          <p:cNvPr id="14" name="Text 10"/>
          <p:cNvSpPr/>
          <p:nvPr/>
        </p:nvSpPr>
        <p:spPr>
          <a:xfrm>
            <a:off x="1234440" y="4306824"/>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Martinez FA, et al. Efficacy and Safety of Dapagliflozin According to Age.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Circulation 2020;141:100-111.</a:t>
            </a:r>
            <a:endParaRPr lang="en-US" sz="1200" dirty="0"/>
          </a:p>
        </p:txBody>
      </p:sp>
      <p:sp>
        <p:nvSpPr>
          <p:cNvPr id="15" name="Text 11"/>
          <p:cNvSpPr/>
          <p:nvPr/>
        </p:nvSpPr>
        <p:spPr>
          <a:xfrm>
            <a:off x="658368" y="4919472"/>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5)</a:t>
            </a:r>
            <a:endParaRPr lang="en-US" sz="1200" dirty="0"/>
          </a:p>
        </p:txBody>
      </p:sp>
      <p:sp>
        <p:nvSpPr>
          <p:cNvPr id="16" name="Text 12"/>
          <p:cNvSpPr/>
          <p:nvPr/>
        </p:nvSpPr>
        <p:spPr>
          <a:xfrm>
            <a:off x="1234440" y="4919472"/>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Docherty KF, et al. Effects of dapagliflozin in DAPA-HF according to background heart failure therapy.</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Eur Heart J 2020;41:2379-2392.</a:t>
            </a:r>
            <a:endParaRPr lang="en-US" sz="1200" dirty="0"/>
          </a:p>
        </p:txBody>
      </p:sp>
      <p:sp>
        <p:nvSpPr>
          <p:cNvPr id="17" name="Text 13"/>
          <p:cNvSpPr/>
          <p:nvPr/>
        </p:nvSpPr>
        <p:spPr>
          <a:xfrm>
            <a:off x="658368" y="553212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6)</a:t>
            </a:r>
            <a:endParaRPr lang="en-US" sz="1200" dirty="0"/>
          </a:p>
        </p:txBody>
      </p:sp>
      <p:sp>
        <p:nvSpPr>
          <p:cNvPr id="18" name="Text 14"/>
          <p:cNvSpPr/>
          <p:nvPr/>
        </p:nvSpPr>
        <p:spPr>
          <a:xfrm>
            <a:off x="1234440" y="553212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Jhund PS, et al. Efficacy of Dapagliflozin on Renal Function and Outcomes.</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Circulation 2021;143:298-309.</a:t>
            </a:r>
            <a:endParaRPr lang="en-US" sz="1200" dirty="0"/>
          </a:p>
        </p:txBody>
      </p:sp>
      <p:sp>
        <p:nvSpPr>
          <p:cNvPr id="19" name="Text 15"/>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Paper Cruxy ・ Evidence Digest</a:t>
            </a:r>
            <a:endParaRPr lang="en-US" sz="11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REFERENCES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参考文献</a:t>
            </a:r>
            <a:endParaRPr lang="en-US" sz="2400" dirty="0"/>
          </a:p>
        </p:txBody>
      </p:sp>
      <p:sp>
        <p:nvSpPr>
          <p:cNvPr id="5" name="Shape 2"/>
          <p:cNvSpPr/>
          <p:nvPr/>
        </p:nvSpPr>
        <p:spPr>
          <a:xfrm>
            <a:off x="658368" y="1691640"/>
            <a:ext cx="658368" cy="658368"/>
          </a:xfrm>
          <a:prstGeom prst="ellipse">
            <a:avLst/>
          </a:prstGeom>
          <a:solidFill>
            <a:srgbClr val="13202F"/>
          </a:solidFill>
          <a:ln w="15875">
            <a:solidFill>
              <a:srgbClr val="FFC46B"/>
            </a:solidFill>
            <a:prstDash val="solid"/>
          </a:ln>
        </p:spPr>
      </p:sp>
      <p:pic>
        <p:nvPicPr>
          <p:cNvPr id="6" name="Image 1" descr="ic_book.png">    </p:cNvPr>
          <p:cNvPicPr>
            <a:picLocks noChangeAspect="1"/>
          </p:cNvPicPr>
          <p:nvPr/>
        </p:nvPicPr>
        <p:blipFill>
          <a:blip r:embed="rId2"/>
          <a:stretch>
            <a:fillRect/>
          </a:stretch>
        </p:blipFill>
        <p:spPr>
          <a:xfrm>
            <a:off x="836127" y="1869399"/>
            <a:ext cx="302849" cy="302849"/>
          </a:xfrm>
          <a:prstGeom prst="rect">
            <a:avLst/>
          </a:prstGeom>
        </p:spPr>
      </p:pic>
      <p:sp>
        <p:nvSpPr>
          <p:cNvPr id="7" name="Text 3"/>
          <p:cNvSpPr/>
          <p:nvPr/>
        </p:nvSpPr>
        <p:spPr>
          <a:xfrm>
            <a:off x="658368" y="246888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7)</a:t>
            </a:r>
            <a:endParaRPr lang="en-US" sz="1200" dirty="0"/>
          </a:p>
        </p:txBody>
      </p:sp>
      <p:sp>
        <p:nvSpPr>
          <p:cNvPr id="8" name="Text 4"/>
          <p:cNvSpPr/>
          <p:nvPr/>
        </p:nvSpPr>
        <p:spPr>
          <a:xfrm>
            <a:off x="1234440" y="246888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Adamson C, et al. Initial Decline (Dip) in Estimated Glomerular Filtration Rate After Initiation of</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Dapagliflozin. Circulation 2022;146:438-449.</a:t>
            </a:r>
            <a:endParaRPr lang="en-US" sz="1200" dirty="0"/>
          </a:p>
        </p:txBody>
      </p:sp>
      <p:sp>
        <p:nvSpPr>
          <p:cNvPr id="9" name="Text 5"/>
          <p:cNvSpPr/>
          <p:nvPr/>
        </p:nvSpPr>
        <p:spPr>
          <a:xfrm>
            <a:off x="658368" y="3081528"/>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8)</a:t>
            </a:r>
            <a:endParaRPr lang="en-US" sz="1200" dirty="0"/>
          </a:p>
        </p:txBody>
      </p:sp>
      <p:sp>
        <p:nvSpPr>
          <p:cNvPr id="10" name="Text 6"/>
          <p:cNvSpPr/>
          <p:nvPr/>
        </p:nvSpPr>
        <p:spPr>
          <a:xfrm>
            <a:off x="1234440" y="3081528"/>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Curtain JP, et al. Effect of dapagliflozin on ventricular arrhythmias, resuscitated cardiac arrest,</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or sudden death in DAPA-HF. Eur Heart J 2021;42:3727-3738.</a:t>
            </a:r>
            <a:endParaRPr lang="en-US" sz="1200" dirty="0"/>
          </a:p>
        </p:txBody>
      </p:sp>
      <p:sp>
        <p:nvSpPr>
          <p:cNvPr id="11" name="Text 7"/>
          <p:cNvSpPr/>
          <p:nvPr/>
        </p:nvSpPr>
        <p:spPr>
          <a:xfrm>
            <a:off x="658368" y="3694176"/>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9)</a:t>
            </a:r>
            <a:endParaRPr lang="en-US" sz="1200" dirty="0"/>
          </a:p>
        </p:txBody>
      </p:sp>
      <p:sp>
        <p:nvSpPr>
          <p:cNvPr id="12" name="Text 8"/>
          <p:cNvSpPr/>
          <p:nvPr/>
        </p:nvSpPr>
        <p:spPr>
          <a:xfrm>
            <a:off x="1234440" y="3694176"/>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Berg DD, et al. Time to Clinical Benefit of Dapagliflozin and Significance of Prior Heart Failure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Hospitalization. JAMA Cardiol 2021;6:499-507.</a:t>
            </a:r>
            <a:endParaRPr lang="en-US" sz="1200" dirty="0"/>
          </a:p>
        </p:txBody>
      </p:sp>
      <p:sp>
        <p:nvSpPr>
          <p:cNvPr id="13" name="Text 9"/>
          <p:cNvSpPr/>
          <p:nvPr/>
        </p:nvSpPr>
        <p:spPr>
          <a:xfrm>
            <a:off x="658368" y="4306824"/>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10)</a:t>
            </a:r>
            <a:endParaRPr lang="en-US" sz="1200" dirty="0"/>
          </a:p>
        </p:txBody>
      </p:sp>
      <p:sp>
        <p:nvSpPr>
          <p:cNvPr id="14" name="Text 10"/>
          <p:cNvSpPr/>
          <p:nvPr/>
        </p:nvSpPr>
        <p:spPr>
          <a:xfrm>
            <a:off x="1234440" y="4306824"/>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Butt JH, et al. Efficacy and Safety of Dapagliflozin According to Frailty in Heart Failure With</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Reduced Ejection Fraction. Ann Intern Med 2022;175:820-830.</a:t>
            </a:r>
            <a:endParaRPr lang="en-US" sz="1200" dirty="0"/>
          </a:p>
        </p:txBody>
      </p:sp>
      <p:sp>
        <p:nvSpPr>
          <p:cNvPr id="15" name="Text 11"/>
          <p:cNvSpPr/>
          <p:nvPr/>
        </p:nvSpPr>
        <p:spPr>
          <a:xfrm>
            <a:off x="658368" y="4919472"/>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11)</a:t>
            </a:r>
            <a:endParaRPr lang="en-US" sz="1200" dirty="0"/>
          </a:p>
        </p:txBody>
      </p:sp>
      <p:sp>
        <p:nvSpPr>
          <p:cNvPr id="16" name="Text 12"/>
          <p:cNvSpPr/>
          <p:nvPr/>
        </p:nvSpPr>
        <p:spPr>
          <a:xfrm>
            <a:off x="1234440" y="4919472"/>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Docherty KF, et al. Effects of Dapagliflozin in Asian Patients With Heart Failure and Reduced</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Ejection Fraction in DAPA-HF. JACC Asia 2022;2:139-153.</a:t>
            </a:r>
            <a:endParaRPr lang="en-US" sz="1200" dirty="0"/>
          </a:p>
        </p:txBody>
      </p:sp>
      <p:sp>
        <p:nvSpPr>
          <p:cNvPr id="17" name="Text 13"/>
          <p:cNvSpPr/>
          <p:nvPr/>
        </p:nvSpPr>
        <p:spPr>
          <a:xfrm>
            <a:off x="658368" y="553212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12)</a:t>
            </a:r>
            <a:endParaRPr lang="en-US" sz="1200" dirty="0"/>
          </a:p>
        </p:txBody>
      </p:sp>
      <p:sp>
        <p:nvSpPr>
          <p:cNvPr id="18" name="Text 14"/>
          <p:cNvSpPr/>
          <p:nvPr/>
        </p:nvSpPr>
        <p:spPr>
          <a:xfrm>
            <a:off x="1234440" y="553212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Solomon SD, et al. Effect of Dapagliflozin in Patients With HFrEF Treated With Sacubitril/Valsartan.</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JACC Heart Fail 2020;8:811-818.</a:t>
            </a:r>
            <a:endParaRPr lang="en-US" sz="1200" dirty="0"/>
          </a:p>
        </p:txBody>
      </p:sp>
      <p:sp>
        <p:nvSpPr>
          <p:cNvPr id="19" name="Text 15"/>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Paper Cruxy ・ Evidence Digest</a:t>
            </a:r>
            <a:endParaRPr lang="en-US" sz="11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REFERENCES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参考文献</a:t>
            </a:r>
            <a:endParaRPr lang="en-US" sz="2400" dirty="0"/>
          </a:p>
        </p:txBody>
      </p:sp>
      <p:sp>
        <p:nvSpPr>
          <p:cNvPr id="5" name="Shape 2"/>
          <p:cNvSpPr/>
          <p:nvPr/>
        </p:nvSpPr>
        <p:spPr>
          <a:xfrm>
            <a:off x="658368" y="1691640"/>
            <a:ext cx="658368" cy="658368"/>
          </a:xfrm>
          <a:prstGeom prst="ellipse">
            <a:avLst/>
          </a:prstGeom>
          <a:solidFill>
            <a:srgbClr val="13202F"/>
          </a:solidFill>
          <a:ln w="15875">
            <a:solidFill>
              <a:srgbClr val="FFC46B"/>
            </a:solidFill>
            <a:prstDash val="solid"/>
          </a:ln>
        </p:spPr>
      </p:sp>
      <p:pic>
        <p:nvPicPr>
          <p:cNvPr id="6" name="Image 1" descr="ic_book.png">    </p:cNvPr>
          <p:cNvPicPr>
            <a:picLocks noChangeAspect="1"/>
          </p:cNvPicPr>
          <p:nvPr/>
        </p:nvPicPr>
        <p:blipFill>
          <a:blip r:embed="rId2"/>
          <a:stretch>
            <a:fillRect/>
          </a:stretch>
        </p:blipFill>
        <p:spPr>
          <a:xfrm>
            <a:off x="836127" y="1869399"/>
            <a:ext cx="302849" cy="302849"/>
          </a:xfrm>
          <a:prstGeom prst="rect">
            <a:avLst/>
          </a:prstGeom>
        </p:spPr>
      </p:pic>
      <p:sp>
        <p:nvSpPr>
          <p:cNvPr id="7" name="Text 3"/>
          <p:cNvSpPr/>
          <p:nvPr/>
        </p:nvSpPr>
        <p:spPr>
          <a:xfrm>
            <a:off x="658368" y="246888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13)</a:t>
            </a:r>
            <a:endParaRPr lang="en-US" sz="1200" dirty="0"/>
          </a:p>
        </p:txBody>
      </p:sp>
      <p:sp>
        <p:nvSpPr>
          <p:cNvPr id="8" name="Text 4"/>
          <p:cNvSpPr/>
          <p:nvPr/>
        </p:nvSpPr>
        <p:spPr>
          <a:xfrm>
            <a:off x="1234440" y="246888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Packer M, et al. Cardiovascular and Renal Outcomes with Empagliflozin in Heart Failure.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N Engl J Med 2020;383:1413-1424.（EMPEROR-Reduced）</a:t>
            </a:r>
            <a:endParaRPr lang="en-US" sz="1200" dirty="0"/>
          </a:p>
        </p:txBody>
      </p:sp>
      <p:sp>
        <p:nvSpPr>
          <p:cNvPr id="9" name="Text 5"/>
          <p:cNvSpPr/>
          <p:nvPr/>
        </p:nvSpPr>
        <p:spPr>
          <a:xfrm>
            <a:off x="658368" y="3081528"/>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14)</a:t>
            </a:r>
            <a:endParaRPr lang="en-US" sz="1200" dirty="0"/>
          </a:p>
        </p:txBody>
      </p:sp>
      <p:sp>
        <p:nvSpPr>
          <p:cNvPr id="10" name="Text 6"/>
          <p:cNvSpPr/>
          <p:nvPr/>
        </p:nvSpPr>
        <p:spPr>
          <a:xfrm>
            <a:off x="1234440" y="3081528"/>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Solomon SD, et al. Dapagliflozin in Heart Failure with Mildly Reduced or Preserved Ejection Fraction.</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N Engl J Med 2022;387:1089-1098.（DELIVER）</a:t>
            </a:r>
            <a:endParaRPr lang="en-US" sz="1200" dirty="0"/>
          </a:p>
        </p:txBody>
      </p:sp>
      <p:sp>
        <p:nvSpPr>
          <p:cNvPr id="11" name="Text 7"/>
          <p:cNvSpPr/>
          <p:nvPr/>
        </p:nvSpPr>
        <p:spPr>
          <a:xfrm>
            <a:off x="658368" y="3694176"/>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15)</a:t>
            </a:r>
            <a:endParaRPr lang="en-US" sz="1200" dirty="0"/>
          </a:p>
        </p:txBody>
      </p:sp>
      <p:sp>
        <p:nvSpPr>
          <p:cNvPr id="12" name="Text 8"/>
          <p:cNvSpPr/>
          <p:nvPr/>
        </p:nvSpPr>
        <p:spPr>
          <a:xfrm>
            <a:off x="1234440" y="3694176"/>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Heerspink HJL, et al. Dapagliflozin in Patients with Chronic Kidney Disease.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N Engl J Med 2020;383:1436-1446.（DAPA-CKD）</a:t>
            </a:r>
            <a:endParaRPr lang="en-US" sz="1200" dirty="0"/>
          </a:p>
        </p:txBody>
      </p:sp>
      <p:sp>
        <p:nvSpPr>
          <p:cNvPr id="13" name="Text 9"/>
          <p:cNvSpPr/>
          <p:nvPr/>
        </p:nvSpPr>
        <p:spPr>
          <a:xfrm>
            <a:off x="658368" y="4306824"/>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16)</a:t>
            </a:r>
            <a:endParaRPr lang="en-US" sz="1200" dirty="0"/>
          </a:p>
        </p:txBody>
      </p:sp>
      <p:sp>
        <p:nvSpPr>
          <p:cNvPr id="14" name="Text 10"/>
          <p:cNvSpPr/>
          <p:nvPr/>
        </p:nvSpPr>
        <p:spPr>
          <a:xfrm>
            <a:off x="1234440" y="4306824"/>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Zinman B, et al. Empagliflozin, Cardiovascular Outcomes, and Mortality in Type 2 Diabetes.</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N Engl J Med 2015;373:2117-2128.（EMPA-REG OUTCOME）</a:t>
            </a:r>
            <a:endParaRPr lang="en-US" sz="1200" dirty="0"/>
          </a:p>
        </p:txBody>
      </p:sp>
      <p:sp>
        <p:nvSpPr>
          <p:cNvPr id="15" name="Text 11"/>
          <p:cNvSpPr/>
          <p:nvPr/>
        </p:nvSpPr>
        <p:spPr>
          <a:xfrm>
            <a:off x="658368" y="4919472"/>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17)</a:t>
            </a:r>
            <a:endParaRPr lang="en-US" sz="1200" dirty="0"/>
          </a:p>
        </p:txBody>
      </p:sp>
      <p:sp>
        <p:nvSpPr>
          <p:cNvPr id="16" name="Text 12"/>
          <p:cNvSpPr/>
          <p:nvPr/>
        </p:nvSpPr>
        <p:spPr>
          <a:xfrm>
            <a:off x="1234440" y="4919472"/>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Wiviott SD, et al. Dapagliflozin and Cardiovascular Outcomes in Type 2 Diabetes.</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N Engl J Med 2019;380:347-357.（DECLARE-TIMI 58）</a:t>
            </a:r>
            <a:endParaRPr lang="en-US" sz="1200" dirty="0"/>
          </a:p>
        </p:txBody>
      </p:sp>
      <p:sp>
        <p:nvSpPr>
          <p:cNvPr id="17" name="Text 13"/>
          <p:cNvSpPr/>
          <p:nvPr/>
        </p:nvSpPr>
        <p:spPr>
          <a:xfrm>
            <a:off x="658368" y="553212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18)</a:t>
            </a:r>
            <a:endParaRPr lang="en-US" sz="1200" dirty="0"/>
          </a:p>
        </p:txBody>
      </p:sp>
      <p:sp>
        <p:nvSpPr>
          <p:cNvPr id="18" name="Text 14"/>
          <p:cNvSpPr/>
          <p:nvPr/>
        </p:nvSpPr>
        <p:spPr>
          <a:xfrm>
            <a:off x="1234440" y="553212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McMurray JJV, et al. Angiotensin-neprilysin inhibition versus enalapril in heart failure.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N Engl J Med 2014;371:993-1004.（PARADIGM-HF）</a:t>
            </a:r>
            <a:endParaRPr lang="en-US" sz="1200" dirty="0"/>
          </a:p>
        </p:txBody>
      </p:sp>
      <p:sp>
        <p:nvSpPr>
          <p:cNvPr id="19" name="Text 15"/>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Paper Cruxy ・ Evidence Digest</a:t>
            </a:r>
            <a:endParaRPr lang="en-US" sz="1100" dirty="0"/>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121A26"/>
        </a:solidFill>
      </p:bgPr>
    </p:bg>
    <p:spTree>
      <p:nvGrpSpPr>
        <p:cNvPr id="1" name=""/>
        <p:cNvGrpSpPr/>
        <p:nvPr/>
      </p:nvGrpSpPr>
      <p:grpSpPr>
        <a:xfrm>
          <a:off x="0" y="0"/>
          <a:ext cx="0" cy="0"/>
          <a:chOff x="0" y="0"/>
          <a:chExt cx="0" cy="0"/>
        </a:xfrm>
      </p:grpSpPr>
      <p:pic>
        <p:nvPicPr>
          <p:cNvPr id="2" name="Image 0" descr="bg_content.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REFERENCES</a:t>
            </a:r>
            <a:endParaRPr lang="en-US" sz="1100" dirty="0"/>
          </a:p>
        </p:txBody>
      </p:sp>
      <p:sp>
        <p:nvSpPr>
          <p:cNvPr id="4" name="Text 1"/>
          <p:cNvSpPr/>
          <p:nvPr/>
        </p:nvSpPr>
        <p:spPr>
          <a:xfrm>
            <a:off x="640080" y="786384"/>
            <a:ext cx="10972800" cy="777240"/>
          </a:xfrm>
          <a:prstGeom prst="rect">
            <a:avLst/>
          </a:prstGeom>
          <a:noFill/>
          <a:ln/>
        </p:spPr>
        <p:txBody>
          <a:bodyPr wrap="square" lIns="0" tIns="0" rIns="0" bIns="0" rtlCol="0" anchor="ctr"/>
          <a:lstStyle/>
          <a:p>
            <a:pPr indent="0" marL="0">
              <a:lnSpc>
                <a:spcPct val="104000"/>
              </a:lnSpc>
              <a:buNone/>
            </a:pPr>
            <a:r>
              <a:rPr lang="en-US" sz="2400" b="1" dirty="0">
                <a:solidFill>
                  <a:srgbClr val="F2F6FA"/>
                </a:solidFill>
                <a:latin typeface="Meiryo" pitchFamily="34" charset="0"/>
                <a:ea typeface="Meiryo" pitchFamily="34" charset="-122"/>
                <a:cs typeface="Meiryo" pitchFamily="34" charset="-120"/>
              </a:rPr>
              <a:t>参考文献</a:t>
            </a:r>
            <a:endParaRPr lang="en-US" sz="2400" dirty="0"/>
          </a:p>
        </p:txBody>
      </p:sp>
      <p:sp>
        <p:nvSpPr>
          <p:cNvPr id="5" name="Shape 2"/>
          <p:cNvSpPr/>
          <p:nvPr/>
        </p:nvSpPr>
        <p:spPr>
          <a:xfrm>
            <a:off x="658368" y="1691640"/>
            <a:ext cx="658368" cy="658368"/>
          </a:xfrm>
          <a:prstGeom prst="ellipse">
            <a:avLst/>
          </a:prstGeom>
          <a:solidFill>
            <a:srgbClr val="13202F"/>
          </a:solidFill>
          <a:ln w="15875">
            <a:solidFill>
              <a:srgbClr val="FFC46B"/>
            </a:solidFill>
            <a:prstDash val="solid"/>
          </a:ln>
        </p:spPr>
      </p:sp>
      <p:pic>
        <p:nvPicPr>
          <p:cNvPr id="6" name="Image 1" descr="ic_book.png">    </p:cNvPr>
          <p:cNvPicPr>
            <a:picLocks noChangeAspect="1"/>
          </p:cNvPicPr>
          <p:nvPr/>
        </p:nvPicPr>
        <p:blipFill>
          <a:blip r:embed="rId2"/>
          <a:stretch>
            <a:fillRect/>
          </a:stretch>
        </p:blipFill>
        <p:spPr>
          <a:xfrm>
            <a:off x="836127" y="1869399"/>
            <a:ext cx="302849" cy="302849"/>
          </a:xfrm>
          <a:prstGeom prst="rect">
            <a:avLst/>
          </a:prstGeom>
        </p:spPr>
      </p:pic>
      <p:sp>
        <p:nvSpPr>
          <p:cNvPr id="7" name="Text 3"/>
          <p:cNvSpPr/>
          <p:nvPr/>
        </p:nvSpPr>
        <p:spPr>
          <a:xfrm>
            <a:off x="658368" y="246888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19)</a:t>
            </a:r>
            <a:endParaRPr lang="en-US" sz="1200" dirty="0"/>
          </a:p>
        </p:txBody>
      </p:sp>
      <p:sp>
        <p:nvSpPr>
          <p:cNvPr id="8" name="Text 4"/>
          <p:cNvSpPr/>
          <p:nvPr/>
        </p:nvSpPr>
        <p:spPr>
          <a:xfrm>
            <a:off x="1234440" y="246888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Zannad F, et al. SGLT2 inhibitors in patients with heart failure with reduced ejection fraction:</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a meta-analysis of the EMPEROR-Reduced and DAPA-HF trials. Lancet 2020;396:819-829.</a:t>
            </a:r>
            <a:endParaRPr lang="en-US" sz="1200" dirty="0"/>
          </a:p>
        </p:txBody>
      </p:sp>
      <p:sp>
        <p:nvSpPr>
          <p:cNvPr id="9" name="Text 5"/>
          <p:cNvSpPr/>
          <p:nvPr/>
        </p:nvSpPr>
        <p:spPr>
          <a:xfrm>
            <a:off x="658368" y="3081528"/>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20)</a:t>
            </a:r>
            <a:endParaRPr lang="en-US" sz="1200" dirty="0"/>
          </a:p>
        </p:txBody>
      </p:sp>
      <p:sp>
        <p:nvSpPr>
          <p:cNvPr id="10" name="Text 6"/>
          <p:cNvSpPr/>
          <p:nvPr/>
        </p:nvSpPr>
        <p:spPr>
          <a:xfrm>
            <a:off x="1234440" y="3081528"/>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Jhund PS, et al. Dapagliflozin across the range of ejection fraction in patients with heart failure: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a patient-level, pooled meta-analysis of DAPA-HF and DELIVER. Nat Med 2022;28:1956-1964.</a:t>
            </a:r>
            <a:endParaRPr lang="en-US" sz="1200" dirty="0"/>
          </a:p>
        </p:txBody>
      </p:sp>
      <p:sp>
        <p:nvSpPr>
          <p:cNvPr id="11" name="Text 7"/>
          <p:cNvSpPr/>
          <p:nvPr/>
        </p:nvSpPr>
        <p:spPr>
          <a:xfrm>
            <a:off x="658368" y="3694176"/>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21)</a:t>
            </a:r>
            <a:endParaRPr lang="en-US" sz="1200" dirty="0"/>
          </a:p>
        </p:txBody>
      </p:sp>
      <p:sp>
        <p:nvSpPr>
          <p:cNvPr id="12" name="Text 8"/>
          <p:cNvSpPr/>
          <p:nvPr/>
        </p:nvSpPr>
        <p:spPr>
          <a:xfrm>
            <a:off x="1234440" y="3694176"/>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Vaduganathan M, et al. SGLT-2 inhibitors in patients with heart failure: a comprehensive</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meta-analysis of five randomised controlled trials. Lancet 2022;400:757-767.</a:t>
            </a:r>
            <a:endParaRPr lang="en-US" sz="1200" dirty="0"/>
          </a:p>
        </p:txBody>
      </p:sp>
      <p:sp>
        <p:nvSpPr>
          <p:cNvPr id="13" name="Text 9"/>
          <p:cNvSpPr/>
          <p:nvPr/>
        </p:nvSpPr>
        <p:spPr>
          <a:xfrm>
            <a:off x="658368" y="4306824"/>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22)</a:t>
            </a:r>
            <a:endParaRPr lang="en-US" sz="1200" dirty="0"/>
          </a:p>
        </p:txBody>
      </p:sp>
      <p:sp>
        <p:nvSpPr>
          <p:cNvPr id="14" name="Text 10"/>
          <p:cNvSpPr/>
          <p:nvPr/>
        </p:nvSpPr>
        <p:spPr>
          <a:xfrm>
            <a:off x="1234440" y="4306824"/>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Vaduganathan M, et al. Estimating lifetime benefits of comprehensive disease-modifying</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pharmacological therapies in HFrEF. Lancet 2020;396:121-128.</a:t>
            </a:r>
            <a:endParaRPr lang="en-US" sz="1200" dirty="0"/>
          </a:p>
        </p:txBody>
      </p:sp>
      <p:sp>
        <p:nvSpPr>
          <p:cNvPr id="15" name="Text 11"/>
          <p:cNvSpPr/>
          <p:nvPr/>
        </p:nvSpPr>
        <p:spPr>
          <a:xfrm>
            <a:off x="658368" y="4919472"/>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23)</a:t>
            </a:r>
            <a:endParaRPr lang="en-US" sz="1200" dirty="0"/>
          </a:p>
        </p:txBody>
      </p:sp>
      <p:sp>
        <p:nvSpPr>
          <p:cNvPr id="16" name="Text 12"/>
          <p:cNvSpPr/>
          <p:nvPr/>
        </p:nvSpPr>
        <p:spPr>
          <a:xfrm>
            <a:off x="1234440" y="4919472"/>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日本循環器学会／日本心不全学会. 2025年改訂版 心不全診療ガイドライン.</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（第6章の推奨表とCQ2をPDF本文で直接確認）</a:t>
            </a:r>
            <a:endParaRPr lang="en-US" sz="1200" dirty="0"/>
          </a:p>
        </p:txBody>
      </p:sp>
      <p:sp>
        <p:nvSpPr>
          <p:cNvPr id="17" name="Text 13"/>
          <p:cNvSpPr/>
          <p:nvPr/>
        </p:nvSpPr>
        <p:spPr>
          <a:xfrm>
            <a:off x="658368" y="5532120"/>
            <a:ext cx="502920" cy="457200"/>
          </a:xfrm>
          <a:prstGeom prst="rect">
            <a:avLst/>
          </a:prstGeom>
          <a:noFill/>
          <a:ln/>
        </p:spPr>
        <p:txBody>
          <a:bodyPr wrap="square" lIns="0" tIns="0" rIns="0" bIns="0" rtlCol="0" anchor="t"/>
          <a:lstStyle/>
          <a:p>
            <a:pPr indent="0" marL="0">
              <a:buNone/>
            </a:pPr>
            <a:r>
              <a:rPr lang="en-US" sz="1200" b="1" dirty="0">
                <a:solidFill>
                  <a:srgbClr val="FFC46B"/>
                </a:solidFill>
                <a:latin typeface="Meiryo" pitchFamily="34" charset="0"/>
                <a:ea typeface="Meiryo" pitchFamily="34" charset="-122"/>
                <a:cs typeface="Meiryo" pitchFamily="34" charset="-120"/>
              </a:rPr>
              <a:t>24)</a:t>
            </a:r>
            <a:endParaRPr lang="en-US" sz="1200" dirty="0"/>
          </a:p>
        </p:txBody>
      </p:sp>
      <p:sp>
        <p:nvSpPr>
          <p:cNvPr id="18" name="Text 14"/>
          <p:cNvSpPr/>
          <p:nvPr/>
        </p:nvSpPr>
        <p:spPr>
          <a:xfrm>
            <a:off x="1234440" y="5532120"/>
            <a:ext cx="10241280" cy="640080"/>
          </a:xfrm>
          <a:prstGeom prst="rect">
            <a:avLst/>
          </a:prstGeom>
          <a:noFill/>
          <a:ln/>
        </p:spPr>
        <p:txBody>
          <a:bodyPr wrap="square" lIns="0" tIns="0" rIns="0" bIns="0" rtlCol="0" anchor="t"/>
          <a:lstStyle/>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McDonagh TA, et al. 2021 ESC Guidelines. Eur Heart J 2021;42:3599-3726.／Heidenreich PA, et al.</a:t>
            </a:r>
            <a:endParaRPr lang="en-US" sz="1200" dirty="0"/>
          </a:p>
          <a:p>
            <a:pPr indent="0" marL="0">
              <a:lnSpc>
                <a:spcPct val="110000"/>
              </a:lnSpc>
              <a:buNone/>
            </a:pPr>
            <a:r>
              <a:rPr lang="en-US" sz="1200" dirty="0">
                <a:solidFill>
                  <a:srgbClr val="C3D0DC"/>
                </a:solidFill>
                <a:latin typeface="Meiryo" pitchFamily="34" charset="0"/>
                <a:ea typeface="Meiryo" pitchFamily="34" charset="-122"/>
                <a:cs typeface="Meiryo" pitchFamily="34" charset="-120"/>
              </a:rPr>
              <a:t>2022 AHA/ACC/HFSA Guideline. Circulation 2022;145:e895-e1032.（推奨クラスは原文未確認）</a:t>
            </a:r>
            <a:endParaRPr lang="en-US" sz="1200" dirty="0"/>
          </a:p>
        </p:txBody>
      </p:sp>
      <p:sp>
        <p:nvSpPr>
          <p:cNvPr id="19" name="Text 15"/>
          <p:cNvSpPr/>
          <p:nvPr/>
        </p:nvSpPr>
        <p:spPr>
          <a:xfrm>
            <a:off x="640080" y="6355080"/>
            <a:ext cx="10972800" cy="274320"/>
          </a:xfrm>
          <a:prstGeom prst="rect">
            <a:avLst/>
          </a:prstGeom>
          <a:noFill/>
          <a:ln/>
        </p:spPr>
        <p:txBody>
          <a:bodyPr wrap="square" lIns="0" tIns="0" rIns="0" bIns="0" rtlCol="0" anchor="ctr"/>
          <a:lstStyle/>
          <a:p>
            <a:pPr indent="0" marL="0">
              <a:buNone/>
            </a:pPr>
            <a:r>
              <a:rPr lang="en-US" sz="1100" i="1" dirty="0">
                <a:solidFill>
                  <a:srgbClr val="8195A9"/>
                </a:solidFill>
                <a:latin typeface="Meiryo" pitchFamily="34" charset="0"/>
                <a:ea typeface="Meiryo" pitchFamily="34" charset="-122"/>
                <a:cs typeface="Meiryo" pitchFamily="34" charset="-120"/>
              </a:rPr>
              <a:t>Paper Cruxy ・ Evidence Digest</a:t>
            </a:r>
            <a:endParaRPr lang="en-US" sz="11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0A0F16"/>
        </a:solidFill>
      </p:bgPr>
    </p:bg>
    <p:spTree>
      <p:nvGrpSpPr>
        <p:cNvPr id="1" name=""/>
        <p:cNvGrpSpPr/>
        <p:nvPr/>
      </p:nvGrpSpPr>
      <p:grpSpPr>
        <a:xfrm>
          <a:off x="0" y="0"/>
          <a:ext cx="0" cy="0"/>
          <a:chOff x="0" y="0"/>
          <a:chExt cx="0" cy="0"/>
        </a:xfrm>
      </p:grpSpPr>
      <p:pic>
        <p:nvPicPr>
          <p:cNvPr id="2" name="Image 0" descr="cover_dapa-hf_dark.png">    </p:cNvPr>
          <p:cNvPicPr>
            <a:picLocks noChangeAspect="1"/>
          </p:cNvPicPr>
          <p:nvPr/>
        </p:nvPicPr>
        <p:blipFill>
          <a:blip r:embed="rId1"/>
          <a:stretch>
            <a:fillRect/>
          </a:stretch>
        </p:blipFill>
        <p:spPr>
          <a:xfrm>
            <a:off x="0" y="0"/>
            <a:ext cx="12188952" cy="6858000"/>
          </a:xfrm>
          <a:prstGeom prst="rect">
            <a:avLst/>
          </a:prstGeom>
        </p:spPr>
      </p:pic>
      <p:sp>
        <p:nvSpPr>
          <p:cNvPr id="3" name="Text 0"/>
          <p:cNvSpPr/>
          <p:nvPr/>
        </p:nvSpPr>
        <p:spPr>
          <a:xfrm>
            <a:off x="640080" y="457200"/>
            <a:ext cx="10972800" cy="292608"/>
          </a:xfrm>
          <a:prstGeom prst="rect">
            <a:avLst/>
          </a:prstGeom>
          <a:noFill/>
          <a:ln/>
        </p:spPr>
        <p:txBody>
          <a:bodyPr wrap="square" lIns="0" tIns="0" rIns="0" bIns="0" rtlCol="0" anchor="ctr"/>
          <a:lstStyle/>
          <a:p>
            <a:pPr indent="0" marL="0">
              <a:buNone/>
            </a:pPr>
            <a:r>
              <a:rPr lang="en-US" sz="1100" b="1" spc="300" kern="0" dirty="0">
                <a:solidFill>
                  <a:srgbClr val="FFC46B"/>
                </a:solidFill>
                <a:latin typeface="Meiryo" pitchFamily="34" charset="0"/>
                <a:ea typeface="Meiryo" pitchFamily="34" charset="-122"/>
                <a:cs typeface="Meiryo" pitchFamily="34" charset="-120"/>
              </a:rPr>
              <a:t>●  </a:t>
            </a:r>
            <a:pPr indent="0" marL="0">
              <a:buNone/>
            </a:pPr>
            <a:r>
              <a:rPr lang="en-US" sz="1100" b="1" spc="300" kern="0" dirty="0">
                <a:solidFill>
                  <a:srgbClr val="FFC46B"/>
                </a:solidFill>
                <a:latin typeface="Meiryo" pitchFamily="34" charset="0"/>
                <a:ea typeface="Meiryo" pitchFamily="34" charset="-122"/>
                <a:cs typeface="Meiryo" pitchFamily="34" charset="-120"/>
              </a:rPr>
              <a:t>SUMMARY</a:t>
            </a:r>
            <a:endParaRPr lang="en-US" sz="1100" dirty="0"/>
          </a:p>
        </p:txBody>
      </p:sp>
      <p:sp>
        <p:nvSpPr>
          <p:cNvPr id="4" name="Text 1"/>
          <p:cNvSpPr/>
          <p:nvPr/>
        </p:nvSpPr>
        <p:spPr>
          <a:xfrm>
            <a:off x="640080" y="731520"/>
            <a:ext cx="10972800" cy="822960"/>
          </a:xfrm>
          <a:prstGeom prst="rect">
            <a:avLst/>
          </a:prstGeom>
          <a:noFill/>
          <a:ln/>
        </p:spPr>
        <p:txBody>
          <a:bodyPr wrap="square" lIns="0" tIns="0" rIns="0" bIns="0" rtlCol="0" anchor="ctr"/>
          <a:lstStyle/>
          <a:p>
            <a:pPr indent="0" marL="0">
              <a:buNone/>
            </a:pPr>
            <a:r>
              <a:rPr lang="en-US" sz="2900" b="1" dirty="0">
                <a:solidFill>
                  <a:srgbClr val="F2F6FA"/>
                </a:solidFill>
                <a:latin typeface="Meiryo" pitchFamily="34" charset="0"/>
                <a:ea typeface="Meiryo" pitchFamily="34" charset="-122"/>
                <a:cs typeface="Meiryo" pitchFamily="34" charset="-120"/>
              </a:rPr>
              <a:t>Take Home Message</a:t>
            </a:r>
            <a:endParaRPr lang="en-US" sz="2900" dirty="0"/>
          </a:p>
        </p:txBody>
      </p:sp>
      <p:sp>
        <p:nvSpPr>
          <p:cNvPr id="5" name="Text 2"/>
          <p:cNvSpPr/>
          <p:nvPr/>
        </p:nvSpPr>
        <p:spPr>
          <a:xfrm>
            <a:off x="658368" y="1691640"/>
            <a:ext cx="822960" cy="640080"/>
          </a:xfrm>
          <a:prstGeom prst="rect">
            <a:avLst/>
          </a:prstGeom>
          <a:noFill/>
          <a:ln/>
        </p:spPr>
        <p:txBody>
          <a:bodyPr wrap="square" lIns="0" tIns="0" rIns="0" bIns="0" rtlCol="0" anchor="t"/>
          <a:lstStyle/>
          <a:p>
            <a:pPr indent="0" marL="0">
              <a:buNone/>
            </a:pPr>
            <a:r>
              <a:rPr lang="en-US" sz="2200" b="1" dirty="0">
                <a:solidFill>
                  <a:srgbClr val="FFC46B"/>
                </a:solidFill>
                <a:latin typeface="Arial" pitchFamily="34" charset="0"/>
                <a:ea typeface="Arial" pitchFamily="34" charset="-122"/>
                <a:cs typeface="Arial" pitchFamily="34" charset="-120"/>
              </a:rPr>
              <a:t>1</a:t>
            </a:r>
            <a:endParaRPr lang="en-US" sz="2200" dirty="0"/>
          </a:p>
        </p:txBody>
      </p:sp>
      <p:sp>
        <p:nvSpPr>
          <p:cNvPr id="6" name="Text 3"/>
          <p:cNvSpPr/>
          <p:nvPr/>
        </p:nvSpPr>
        <p:spPr>
          <a:xfrm>
            <a:off x="1600200" y="1719072"/>
            <a:ext cx="9875520" cy="1005840"/>
          </a:xfrm>
          <a:prstGeom prst="rect">
            <a:avLst/>
          </a:prstGeom>
          <a:noFill/>
          <a:ln/>
        </p:spPr>
        <p:txBody>
          <a:bodyPr wrap="square" lIns="0" tIns="0" rIns="0" bIns="0" rtlCol="0" anchor="t"/>
          <a:lstStyle/>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症候性のHFrEFに標準治療の上からダパグリフロジン10mgを足すと、心不全の増悪または心血管死が</a:t>
            </a:r>
            <a:endParaRPr lang="en-US" sz="1350" dirty="0"/>
          </a:p>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21.2%から16.3%へ減った（HR 0.74・95%CI 0.65〜0.85・P&lt;0.001）。1年半で約21人に1人が得をする計算になる。</a:t>
            </a:r>
            <a:endParaRPr lang="en-US" sz="1350" dirty="0"/>
          </a:p>
        </p:txBody>
      </p:sp>
      <p:sp>
        <p:nvSpPr>
          <p:cNvPr id="7" name="Text 4"/>
          <p:cNvSpPr/>
          <p:nvPr/>
        </p:nvSpPr>
        <p:spPr>
          <a:xfrm>
            <a:off x="658368" y="2807208"/>
            <a:ext cx="822960" cy="640080"/>
          </a:xfrm>
          <a:prstGeom prst="rect">
            <a:avLst/>
          </a:prstGeom>
          <a:noFill/>
          <a:ln/>
        </p:spPr>
        <p:txBody>
          <a:bodyPr wrap="square" lIns="0" tIns="0" rIns="0" bIns="0" rtlCol="0" anchor="t"/>
          <a:lstStyle/>
          <a:p>
            <a:pPr indent="0" marL="0">
              <a:buNone/>
            </a:pPr>
            <a:r>
              <a:rPr lang="en-US" sz="2200" b="1" dirty="0">
                <a:solidFill>
                  <a:srgbClr val="FFC46B"/>
                </a:solidFill>
                <a:latin typeface="Arial" pitchFamily="34" charset="0"/>
                <a:ea typeface="Arial" pitchFamily="34" charset="-122"/>
                <a:cs typeface="Arial" pitchFamily="34" charset="-120"/>
              </a:rPr>
              <a:t>2</a:t>
            </a:r>
            <a:endParaRPr lang="en-US" sz="2200" dirty="0"/>
          </a:p>
        </p:txBody>
      </p:sp>
      <p:sp>
        <p:nvSpPr>
          <p:cNvPr id="8" name="Text 5"/>
          <p:cNvSpPr/>
          <p:nvPr/>
        </p:nvSpPr>
        <p:spPr>
          <a:xfrm>
            <a:off x="1600200" y="2834640"/>
            <a:ext cx="9875520" cy="1005840"/>
          </a:xfrm>
          <a:prstGeom prst="rect">
            <a:avLst/>
          </a:prstGeom>
          <a:noFill/>
          <a:ln/>
        </p:spPr>
        <p:txBody>
          <a:bodyPr wrap="square" lIns="0" tIns="0" rIns="0" bIns="0" rtlCol="0" anchor="t"/>
          <a:lstStyle/>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糖尿病がなくても、HbA1cが5.7%未満でも効果は同じ方向だった。年齢・腎機能・背景治療・フレイルの</a:t>
            </a:r>
            <a:endParaRPr lang="en-US" sz="1350" dirty="0"/>
          </a:p>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どれで割ってもハザード比は0.6台から0.8台に収まり、高齢や直近の心不全入院がある人ほど絶対の得は大きい。</a:t>
            </a:r>
            <a:endParaRPr lang="en-US" sz="1350" dirty="0"/>
          </a:p>
        </p:txBody>
      </p:sp>
      <p:sp>
        <p:nvSpPr>
          <p:cNvPr id="9" name="Text 6"/>
          <p:cNvSpPr/>
          <p:nvPr/>
        </p:nvSpPr>
        <p:spPr>
          <a:xfrm>
            <a:off x="658368" y="3922776"/>
            <a:ext cx="822960" cy="640080"/>
          </a:xfrm>
          <a:prstGeom prst="rect">
            <a:avLst/>
          </a:prstGeom>
          <a:noFill/>
          <a:ln/>
        </p:spPr>
        <p:txBody>
          <a:bodyPr wrap="square" lIns="0" tIns="0" rIns="0" bIns="0" rtlCol="0" anchor="t"/>
          <a:lstStyle/>
          <a:p>
            <a:pPr indent="0" marL="0">
              <a:buNone/>
            </a:pPr>
            <a:r>
              <a:rPr lang="en-US" sz="2200" b="1" dirty="0">
                <a:solidFill>
                  <a:srgbClr val="FFC46B"/>
                </a:solidFill>
                <a:latin typeface="Arial" pitchFamily="34" charset="0"/>
                <a:ea typeface="Arial" pitchFamily="34" charset="-122"/>
                <a:cs typeface="Arial" pitchFamily="34" charset="-120"/>
              </a:rPr>
              <a:t>3</a:t>
            </a:r>
            <a:endParaRPr lang="en-US" sz="2200" dirty="0"/>
          </a:p>
        </p:txBody>
      </p:sp>
      <p:sp>
        <p:nvSpPr>
          <p:cNvPr id="10" name="Text 7"/>
          <p:cNvSpPr/>
          <p:nvPr/>
        </p:nvSpPr>
        <p:spPr>
          <a:xfrm>
            <a:off x="1600200" y="3950208"/>
            <a:ext cx="9875520" cy="1005840"/>
          </a:xfrm>
          <a:prstGeom prst="rect">
            <a:avLst/>
          </a:prstGeom>
          <a:noFill/>
          <a:ln/>
        </p:spPr>
        <p:txBody>
          <a:bodyPr wrap="square" lIns="0" tIns="0" rIns="0" bIns="0" rtlCol="0" anchor="t"/>
          <a:lstStyle/>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差がつくのが早い。28日でハザード比0.51と有意になる。「他剤を目標量まで上げてから」と待つ理由はなく、</a:t>
            </a:r>
            <a:endParaRPr lang="en-US" sz="1350" dirty="0"/>
          </a:p>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日本のガイドラインも順序を定めず、目標用量の達成を待たずに次を始めてよいと明記している。</a:t>
            </a:r>
            <a:endParaRPr lang="en-US" sz="1350" dirty="0"/>
          </a:p>
        </p:txBody>
      </p:sp>
      <p:sp>
        <p:nvSpPr>
          <p:cNvPr id="11" name="Text 8"/>
          <p:cNvSpPr/>
          <p:nvPr/>
        </p:nvSpPr>
        <p:spPr>
          <a:xfrm>
            <a:off x="658368" y="5038344"/>
            <a:ext cx="822960" cy="640080"/>
          </a:xfrm>
          <a:prstGeom prst="rect">
            <a:avLst/>
          </a:prstGeom>
          <a:noFill/>
          <a:ln/>
        </p:spPr>
        <p:txBody>
          <a:bodyPr wrap="square" lIns="0" tIns="0" rIns="0" bIns="0" rtlCol="0" anchor="t"/>
          <a:lstStyle/>
          <a:p>
            <a:pPr indent="0" marL="0">
              <a:buNone/>
            </a:pPr>
            <a:r>
              <a:rPr lang="en-US" sz="2200" b="1" dirty="0">
                <a:solidFill>
                  <a:srgbClr val="FFC46B"/>
                </a:solidFill>
                <a:latin typeface="Arial" pitchFamily="34" charset="0"/>
                <a:ea typeface="Arial" pitchFamily="34" charset="-122"/>
                <a:cs typeface="Arial" pitchFamily="34" charset="-120"/>
              </a:rPr>
              <a:t>4</a:t>
            </a:r>
            <a:endParaRPr lang="en-US" sz="2200" dirty="0"/>
          </a:p>
        </p:txBody>
      </p:sp>
      <p:sp>
        <p:nvSpPr>
          <p:cNvPr id="12" name="Text 9"/>
          <p:cNvSpPr/>
          <p:nvPr/>
        </p:nvSpPr>
        <p:spPr>
          <a:xfrm>
            <a:off x="1600200" y="5065776"/>
            <a:ext cx="9875520" cy="1005840"/>
          </a:xfrm>
          <a:prstGeom prst="rect">
            <a:avLst/>
          </a:prstGeom>
          <a:noFill/>
          <a:ln/>
        </p:spPr>
        <p:txBody>
          <a:bodyPr wrap="square" lIns="0" tIns="0" rIns="0" bIns="0" rtlCol="0" anchor="t"/>
          <a:lstStyle/>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ただし腎複合アウトカムは有意に減っておらず、追跡は18.2か月しかない。eGFR30未満・収縮期血圧95mmHg未満は</a:t>
            </a:r>
            <a:endParaRPr lang="en-US" sz="1350" dirty="0"/>
          </a:p>
          <a:p>
            <a:pPr indent="0" marL="0">
              <a:lnSpc>
                <a:spcPct val="110000"/>
              </a:lnSpc>
              <a:buNone/>
            </a:pPr>
            <a:r>
              <a:rPr lang="en-US" sz="1350" dirty="0">
                <a:solidFill>
                  <a:srgbClr val="C3D0DC"/>
                </a:solidFill>
                <a:latin typeface="Meiryo" pitchFamily="34" charset="0"/>
                <a:ea typeface="Meiryo" pitchFamily="34" charset="-122"/>
                <a:cs typeface="Meiryo" pitchFamily="34" charset="-120"/>
              </a:rPr>
              <a:t>試験の外。日本人の低体重例のデータがないことは、ガイドライン自身が宿題として書いている。</a:t>
            </a:r>
            <a:endParaRPr lang="en-US" sz="1350" dirty="0"/>
          </a:p>
        </p:txBody>
      </p:sp>
      <p:sp>
        <p:nvSpPr>
          <p:cNvPr id="13" name="Text 10"/>
          <p:cNvSpPr/>
          <p:nvPr/>
        </p:nvSpPr>
        <p:spPr>
          <a:xfrm>
            <a:off x="658368" y="6199632"/>
            <a:ext cx="10058400" cy="365760"/>
          </a:xfrm>
          <a:prstGeom prst="rect">
            <a:avLst/>
          </a:prstGeom>
          <a:noFill/>
          <a:ln/>
        </p:spPr>
        <p:txBody>
          <a:bodyPr wrap="square" lIns="0" tIns="0" rIns="0" bIns="0" rtlCol="0" anchor="ctr"/>
          <a:lstStyle/>
          <a:p>
            <a:pPr indent="0" marL="0">
              <a:buNone/>
            </a:pPr>
            <a:r>
              <a:rPr lang="en-US" sz="1400" b="1" dirty="0">
                <a:solidFill>
                  <a:srgbClr val="F2F6FA"/>
                </a:solidFill>
                <a:latin typeface="Meiryo" pitchFamily="34" charset="0"/>
                <a:ea typeface="Meiryo" pitchFamily="34" charset="-122"/>
                <a:cs typeface="Meiryo" pitchFamily="34" charset="-120"/>
              </a:rPr>
              <a:t>Paper Cruxy</a:t>
            </a:r>
            <a:pPr indent="0" marL="0">
              <a:buNone/>
            </a:pPr>
            <a:r>
              <a:rPr lang="en-US" sz="1400" dirty="0">
                <a:solidFill>
                  <a:srgbClr val="FFC46B"/>
                </a:solidFill>
                <a:latin typeface="Meiryo" pitchFamily="34" charset="0"/>
                <a:ea typeface="Meiryo" pitchFamily="34" charset="-122"/>
                <a:cs typeface="Meiryo" pitchFamily="34" charset="-120"/>
              </a:rPr>
              <a:t>      papercruxy.com</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82</Slides>
  <Notes>82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82</vt:i4>
      </vt:variant>
    </vt:vector>
  </HeadingPairs>
  <TitlesOfParts>
    <vt:vector size="8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Paper Cruxy</dc:creator>
  <cp:lastModifiedBy>Paper Cruxy</cp:lastModifiedBy>
  <cp:revision>1</cp:revision>
  <dcterms:created xsi:type="dcterms:W3CDTF">2026-09-02T14:55:35Z</dcterms:created>
  <dcterms:modified xsi:type="dcterms:W3CDTF">2026-09-02T14:55:35Z</dcterms:modified>
</cp:coreProperties>
</file>